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25"/>
  </p:notesMasterIdLst>
  <p:sldIdLst>
    <p:sldId id="256" r:id="rId2"/>
    <p:sldId id="301" r:id="rId3"/>
    <p:sldId id="315" r:id="rId4"/>
    <p:sldId id="303" r:id="rId5"/>
    <p:sldId id="294" r:id="rId6"/>
    <p:sldId id="316" r:id="rId7"/>
    <p:sldId id="317" r:id="rId8"/>
    <p:sldId id="318" r:id="rId9"/>
    <p:sldId id="281" r:id="rId10"/>
    <p:sldId id="275" r:id="rId11"/>
    <p:sldId id="292" r:id="rId12"/>
    <p:sldId id="288" r:id="rId13"/>
    <p:sldId id="295" r:id="rId14"/>
    <p:sldId id="309" r:id="rId15"/>
    <p:sldId id="296" r:id="rId16"/>
    <p:sldId id="322" r:id="rId17"/>
    <p:sldId id="323" r:id="rId18"/>
    <p:sldId id="327" r:id="rId19"/>
    <p:sldId id="324" r:id="rId20"/>
    <p:sldId id="325" r:id="rId21"/>
    <p:sldId id="274" r:id="rId22"/>
    <p:sldId id="287" r:id="rId23"/>
    <p:sldId id="326"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1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33CC"/>
    <a:srgbClr val="3366FF"/>
    <a:srgbClr val="333399"/>
    <a:srgbClr val="5F5F5F"/>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3944" autoAdjust="0"/>
  </p:normalViewPr>
  <p:slideViewPr>
    <p:cSldViewPr>
      <p:cViewPr varScale="1">
        <p:scale>
          <a:sx n="77" d="100"/>
          <a:sy n="77" d="100"/>
        </p:scale>
        <p:origin x="96" y="174"/>
      </p:cViewPr>
      <p:guideLst>
        <p:guide orient="horz" pos="211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05" charset="0"/>
                <a:ea typeface="+mn-ea"/>
              </a:defRPr>
            </a:lvl1pPr>
          </a:lstStyle>
          <a:p>
            <a:pPr>
              <a:defRPr/>
            </a:pPr>
            <a:endParaRPr lang="en-US"/>
          </a:p>
        </p:txBody>
      </p:sp>
      <p:sp>
        <p:nvSpPr>
          <p:cNvPr id="14131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05" charset="0"/>
                <a:ea typeface="+mn-ea"/>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131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05" charset="0"/>
                <a:ea typeface="+mn-ea"/>
              </a:defRPr>
            </a:lvl1pPr>
          </a:lstStyle>
          <a:p>
            <a:pPr>
              <a:defRPr/>
            </a:pPr>
            <a:endParaRPr lang="en-US"/>
          </a:p>
        </p:txBody>
      </p:sp>
      <p:sp>
        <p:nvSpPr>
          <p:cNvPr id="14131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C362B7-BB94-4FB3-B0C4-E885B1970B19}" type="slidenum">
              <a:rPr lang="en-US" altLang="en-US"/>
              <a:pPr/>
              <a:t>‹#›</a:t>
            </a:fld>
            <a:endParaRPr lang="en-US" altLang="en-US"/>
          </a:p>
        </p:txBody>
      </p:sp>
    </p:spTree>
    <p:extLst>
      <p:ext uri="{BB962C8B-B14F-4D97-AF65-F5344CB8AC3E}">
        <p14:creationId xmlns:p14="http://schemas.microsoft.com/office/powerpoint/2010/main" val="3095707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Arial"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CBDAF7F-1790-446F-A48F-9E38D21F3BCD}" type="slidenum">
              <a:rPr lang="en-US" altLang="en-US" sz="1200"/>
              <a:pPr/>
              <a:t>1</a:t>
            </a:fld>
            <a:endParaRPr lang="en-US" altLang="en-US" sz="120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ea typeface="ＭＳ Ｐゴシック" panose="020B0600070205080204" pitchFamily="34" charset="-128"/>
              </a:rPr>
              <a:t>Angela Decker, Licensed Medical Massage Pracitioner</a:t>
            </a:r>
          </a:p>
          <a:p>
            <a:pPr eaLnBrk="1" hangingPunct="1"/>
            <a:r>
              <a:rPr lang="en-US" altLang="en-US">
                <a:latin typeface="Arial" panose="020B0604020202020204" pitchFamily="34" charset="0"/>
                <a:ea typeface="ＭＳ Ｐゴシック" panose="020B0600070205080204" pitchFamily="34" charset="-128"/>
              </a:rPr>
              <a:t>Impingment Sx, TMJ, Chronic Pain Syndromes, Womens Health</a:t>
            </a:r>
          </a:p>
          <a:p>
            <a:pPr eaLnBrk="1" hangingPunct="1"/>
            <a:r>
              <a:rPr lang="en-US" altLang="en-US">
                <a:latin typeface="Arial" panose="020B0604020202020204" pitchFamily="34" charset="0"/>
                <a:ea typeface="ＭＳ Ｐゴシック" panose="020B0600070205080204" pitchFamily="34" charset="-128"/>
              </a:rPr>
              <a:t>Yvonne Newgard, Certified Cupping Therapist and Active member of the Fire department as an EMT.</a:t>
            </a:r>
          </a:p>
          <a:p>
            <a:pPr eaLnBrk="1" hangingPunct="1"/>
            <a:r>
              <a:rPr lang="en-US" altLang="en-US">
                <a:latin typeface="Arial" panose="020B0604020202020204" pitchFamily="34" charset="0"/>
                <a:ea typeface="ＭＳ Ｐゴシック" panose="020B0600070205080204" pitchFamily="34" charset="-128"/>
              </a:rPr>
              <a:t>Frozen Shoulder, Neck, Hip/SI joint pain, Fibromyalgia,, and Chronic Pain.</a:t>
            </a:r>
          </a:p>
        </p:txBody>
      </p:sp>
    </p:spTree>
    <p:extLst>
      <p:ext uri="{BB962C8B-B14F-4D97-AF65-F5344CB8AC3E}">
        <p14:creationId xmlns:p14="http://schemas.microsoft.com/office/powerpoint/2010/main" val="85624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4ABF96-FF26-4532-A304-11ECC254AB37}" type="slidenum">
              <a:rPr lang="en-US" altLang="en-US" sz="1200"/>
              <a:pPr/>
              <a:t>13</a:t>
            </a:fld>
            <a:endParaRPr lang="en-US" altLang="en-US" sz="120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73374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6481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31222AE-9324-44C7-BB0B-F3865F51EDD8}" type="slidenum">
              <a:rPr lang="en-US" altLang="en-US" sz="1200"/>
              <a:pPr/>
              <a:t>15</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38182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C362B7-BB94-4FB3-B0C4-E885B1970B19}" type="slidenum">
              <a:rPr lang="en-US" altLang="en-US" smtClean="0"/>
              <a:pPr/>
              <a:t>19</a:t>
            </a:fld>
            <a:endParaRPr lang="en-US" altLang="en-US"/>
          </a:p>
        </p:txBody>
      </p:sp>
    </p:spTree>
    <p:extLst>
      <p:ext uri="{BB962C8B-B14F-4D97-AF65-F5344CB8AC3E}">
        <p14:creationId xmlns:p14="http://schemas.microsoft.com/office/powerpoint/2010/main" val="1286355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9CF03D1-C07C-47A3-85FC-79D9AB9577B7}" type="slidenum">
              <a:rPr lang="en-US" altLang="en-US" sz="1200"/>
              <a:pPr/>
              <a:t>21</a:t>
            </a:fld>
            <a:endParaRPr lang="en-US" alt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27858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AFFFBF5-90EF-4E77-8A08-6649187F1C5D}" type="slidenum">
              <a:rPr lang="en-US" altLang="en-US" sz="1200"/>
              <a:pPr/>
              <a:t>22</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86072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72415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91213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4601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7E006B8-54BE-47CE-9249-5AEFE3ABC924}" type="slidenum">
              <a:rPr lang="en-US" altLang="en-US" sz="1200"/>
              <a:pPr/>
              <a:t>5</a:t>
            </a:fld>
            <a:endParaRPr lang="en-US" altLang="en-US" sz="120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34456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3662F49-6ECE-4EF5-BA07-EF80563E6F90}" type="slidenum">
              <a:rPr lang="en-US" altLang="en-US" sz="1200"/>
              <a:pPr/>
              <a:t>9</a:t>
            </a:fld>
            <a:endParaRPr lang="en-US"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10933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7197D5E-FD8D-412D-9DE9-D05C2C5ACE04}" type="slidenum">
              <a:rPr lang="en-US" altLang="en-US" sz="1200"/>
              <a:pPr/>
              <a:t>10</a:t>
            </a:fld>
            <a:endParaRPr lang="en-US" altLang="en-US" sz="120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6273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7B284D5-BB71-4304-8357-AFDC4278B466}" type="slidenum">
              <a:rPr lang="en-US" altLang="en-US" sz="1200"/>
              <a:pPr/>
              <a:t>11</a:t>
            </a:fld>
            <a:endParaRPr lang="en-US" alt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21225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E87B99E-4701-4B5D-97DC-B91B362100C2}" type="slidenum">
              <a:rPr lang="en-US" altLang="en-US" sz="1200"/>
              <a:pPr/>
              <a:t>12</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74532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21953A99-F301-40BA-B1F6-ECE26E185C4E}" type="slidenum">
              <a:rPr lang="en-US" altLang="en-US" smtClean="0"/>
              <a:pPr/>
              <a:t>‹#›</a:t>
            </a:fld>
            <a:endParaRPr lang="en-US" altLang="en-US"/>
          </a:p>
        </p:txBody>
      </p:sp>
    </p:spTree>
    <p:extLst>
      <p:ext uri="{BB962C8B-B14F-4D97-AF65-F5344CB8AC3E}">
        <p14:creationId xmlns:p14="http://schemas.microsoft.com/office/powerpoint/2010/main" val="1845243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116702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3123416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D29E7B8-F900-4C39-A276-261CEED046C6}" type="slidenum">
              <a:rPr lang="en-US" altLang="en-US" smtClean="0"/>
              <a:pPr/>
              <a:t>‹#›</a:t>
            </a:fld>
            <a:endParaRPr lang="en-US" altLang="en-US"/>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823390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1550043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1032203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1781801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148AFD1-A7AD-4A72-97D2-11BC8ADA0F98}" type="slidenum">
              <a:rPr lang="en-US" altLang="en-US" smtClean="0"/>
              <a:pPr/>
              <a:t>‹#›</a:t>
            </a:fld>
            <a:endParaRPr lang="en-US" altLang="en-US"/>
          </a:p>
        </p:txBody>
      </p:sp>
    </p:spTree>
    <p:extLst>
      <p:ext uri="{BB962C8B-B14F-4D97-AF65-F5344CB8AC3E}">
        <p14:creationId xmlns:p14="http://schemas.microsoft.com/office/powerpoint/2010/main" val="2367732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1219965-1C82-4CEC-80B4-C1F2E97CB970}" type="slidenum">
              <a:rPr lang="en-US" altLang="en-US" smtClean="0"/>
              <a:pPr/>
              <a:t>‹#›</a:t>
            </a:fld>
            <a:endParaRPr lang="en-US" altLang="en-US"/>
          </a:p>
        </p:txBody>
      </p:sp>
    </p:spTree>
    <p:extLst>
      <p:ext uri="{BB962C8B-B14F-4D97-AF65-F5344CB8AC3E}">
        <p14:creationId xmlns:p14="http://schemas.microsoft.com/office/powerpoint/2010/main" val="3403428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8D0BB0DB-F667-47F7-93B1-98CD36667C2E}" type="slidenum">
              <a:rPr lang="en-US" altLang="en-US"/>
              <a:pPr/>
              <a:t>‹#›</a:t>
            </a:fld>
            <a:endParaRPr lang="en-US" altLang="en-US"/>
          </a:p>
        </p:txBody>
      </p:sp>
    </p:spTree>
    <p:extLst>
      <p:ext uri="{BB962C8B-B14F-4D97-AF65-F5344CB8AC3E}">
        <p14:creationId xmlns:p14="http://schemas.microsoft.com/office/powerpoint/2010/main" val="52328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A2A785FA-C8A6-4EA2-B80F-7185F6451ADB}" type="slidenum">
              <a:rPr lang="en-US" altLang="en-US" smtClean="0"/>
              <a:pPr/>
              <a:t>‹#›</a:t>
            </a:fld>
            <a:endParaRPr lang="en-US" altLang="en-US"/>
          </a:p>
        </p:txBody>
      </p:sp>
    </p:spTree>
    <p:extLst>
      <p:ext uri="{BB962C8B-B14F-4D97-AF65-F5344CB8AC3E}">
        <p14:creationId xmlns:p14="http://schemas.microsoft.com/office/powerpoint/2010/main" val="1176283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a:t>Sample footer text</a:t>
            </a:r>
          </a:p>
        </p:txBody>
      </p:sp>
      <p:sp>
        <p:nvSpPr>
          <p:cNvPr id="6" name="Slide Number Placeholder 5"/>
          <p:cNvSpPr>
            <a:spLocks noGrp="1"/>
          </p:cNvSpPr>
          <p:nvPr>
            <p:ph type="sldNum" sz="quarter" idx="12"/>
          </p:nvPr>
        </p:nvSpPr>
        <p:spPr/>
        <p:txBody>
          <a:bodyPr/>
          <a:lstStyle/>
          <a:p>
            <a:fld id="{D13AA364-3E25-40D0-81BB-A0B212B011DF}" type="slidenum">
              <a:rPr lang="en-US" altLang="en-US" smtClean="0"/>
              <a:pPr/>
              <a:t>‹#›</a:t>
            </a:fld>
            <a:endParaRPr lang="en-US" altLang="en-US"/>
          </a:p>
        </p:txBody>
      </p:sp>
    </p:spTree>
    <p:extLst>
      <p:ext uri="{BB962C8B-B14F-4D97-AF65-F5344CB8AC3E}">
        <p14:creationId xmlns:p14="http://schemas.microsoft.com/office/powerpoint/2010/main" val="367731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9F0C5DC7-06D3-457F-A8B5-A1990AD9511B}" type="slidenum">
              <a:rPr lang="en-US" altLang="en-US" smtClean="0"/>
              <a:pPr/>
              <a:t>‹#›</a:t>
            </a:fld>
            <a:endParaRPr lang="en-US" altLang="en-US"/>
          </a:p>
        </p:txBody>
      </p:sp>
    </p:spTree>
    <p:extLst>
      <p:ext uri="{BB962C8B-B14F-4D97-AF65-F5344CB8AC3E}">
        <p14:creationId xmlns:p14="http://schemas.microsoft.com/office/powerpoint/2010/main" val="3248060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2505075"/>
            <a:ext cx="37689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2505075"/>
            <a:ext cx="37766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DA8D940D-5107-4D7D-A97B-BB58B3FC471E}" type="slidenum">
              <a:rPr lang="en-US" altLang="en-US" smtClean="0"/>
              <a:pPr/>
              <a:t>‹#›</a:t>
            </a:fld>
            <a:endParaRPr lang="en-US" altLang="en-US"/>
          </a:p>
        </p:txBody>
      </p:sp>
    </p:spTree>
    <p:extLst>
      <p:ext uri="{BB962C8B-B14F-4D97-AF65-F5344CB8AC3E}">
        <p14:creationId xmlns:p14="http://schemas.microsoft.com/office/powerpoint/2010/main" val="28453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B4918ED2-2323-4208-9D4A-6E81EDD62DFE}" type="slidenum">
              <a:rPr lang="en-US" altLang="en-US" smtClean="0"/>
              <a:pPr/>
              <a:t>‹#›</a:t>
            </a:fld>
            <a:endParaRPr lang="en-US" altLang="en-US"/>
          </a:p>
        </p:txBody>
      </p:sp>
    </p:spTree>
    <p:extLst>
      <p:ext uri="{BB962C8B-B14F-4D97-AF65-F5344CB8AC3E}">
        <p14:creationId xmlns:p14="http://schemas.microsoft.com/office/powerpoint/2010/main" val="110853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B0C59DED-D19B-4986-9388-E53A0E21C121}" type="slidenum">
              <a:rPr lang="en-US" altLang="en-US" smtClean="0"/>
              <a:pPr/>
              <a:t>‹#›</a:t>
            </a:fld>
            <a:endParaRPr lang="en-US" altLang="en-US"/>
          </a:p>
        </p:txBody>
      </p:sp>
    </p:spTree>
    <p:extLst>
      <p:ext uri="{BB962C8B-B14F-4D97-AF65-F5344CB8AC3E}">
        <p14:creationId xmlns:p14="http://schemas.microsoft.com/office/powerpoint/2010/main" val="436119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9A38F344-C27A-4306-A783-667E089D1D9F}" type="slidenum">
              <a:rPr lang="en-US" altLang="en-US" smtClean="0"/>
              <a:pPr/>
              <a:t>‹#›</a:t>
            </a:fld>
            <a:endParaRPr lang="en-US" altLang="en-US"/>
          </a:p>
        </p:txBody>
      </p:sp>
    </p:spTree>
    <p:extLst>
      <p:ext uri="{BB962C8B-B14F-4D97-AF65-F5344CB8AC3E}">
        <p14:creationId xmlns:p14="http://schemas.microsoft.com/office/powerpoint/2010/main" val="3350411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F7D4823-1C2B-4488-A2E3-C87ABAF86BDF}" type="slidenum">
              <a:rPr lang="en-US" altLang="en-US" smtClean="0"/>
              <a:pPr/>
              <a:t>‹#›</a:t>
            </a:fld>
            <a:endParaRPr lang="en-US" altLang="en-US"/>
          </a:p>
        </p:txBody>
      </p:sp>
    </p:spTree>
    <p:extLst>
      <p:ext uri="{BB962C8B-B14F-4D97-AF65-F5344CB8AC3E}">
        <p14:creationId xmlns:p14="http://schemas.microsoft.com/office/powerpoint/2010/main" val="583030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4D29E7B8-F900-4C39-A276-261CEED046C6}" type="slidenum">
              <a:rPr lang="en-US" altLang="en-US" smtClean="0"/>
              <a:pPr/>
              <a:t>‹#›</a:t>
            </a:fld>
            <a:endParaRPr lang="en-US" altLang="en-US"/>
          </a:p>
        </p:txBody>
      </p:sp>
    </p:spTree>
    <p:extLst>
      <p:ext uri="{BB962C8B-B14F-4D97-AF65-F5344CB8AC3E}">
        <p14:creationId xmlns:p14="http://schemas.microsoft.com/office/powerpoint/2010/main" val="893664087"/>
      </p:ext>
    </p:extLst>
  </p:cSld>
  <p:clrMap bg1="dk1" tx1="lt1" bg2="dk2" tx2="lt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www.ncbi.nlm.nih.gov/pmc/articles/PMC3312232/"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hyperlink" Target="https://www.mayoclinicproceedings.org/article/S0025-6196(13)00513-2/fulltext" TargetMode="External"/><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hyperlink" Target="https://lcm.amegroups.org/article/view/7850/html" TargetMode="External"/><Relationship Id="rId4" Type="http://schemas.openxmlformats.org/officeDocument/2006/relationships/hyperlink" Target="https://pubmed.ncbi.nlm.nih.gov/1513594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pubmed.ncbi.nlm.nih.gov/12467083/" TargetMode="External"/><Relationship Id="rId4" Type="http://schemas.openxmlformats.org/officeDocument/2006/relationships/hyperlink" Target="https://faseb.onlinelibrary.wiley.com/doi/abs/10.1096/fj.01-0925fj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pmc.ncbi.nlm.nih.gov/articles/PMC3677642/" TargetMode="External"/><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hyperlink" Target="https://pmc.ncbi.nlm.nih.gov/articles/PMC8509956/" TargetMode="External"/><Relationship Id="rId4" Type="http://schemas.openxmlformats.org/officeDocument/2006/relationships/hyperlink" Target="https://www.medsci.org/v22p2620.ht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app.acudetox.com/resources/research/evidence-for-the-nada-protocol-summary-of-research" TargetMode="External"/><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hyperlink" Target="https://www.frontiersin.org/journals/human-neuroscience/articles/10.3389/fnhum.2025.1676863/full" TargetMode="External"/><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hyperlink" Target="https://share.icloud.com/photos/0f4tw87RjPJ1M3tNBYS8RjOPw"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youtu.be/D53UwyJWa3w?si=XZl4wRrxpCJ9pHwW" TargetMode="Externa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cih.nih.gov/health/acupuncture-effectiveness-and-safety"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s://www.nccih.nih.gov/health/acupuncture-effectiveness-and-safety" TargetMode="External"/><Relationship Id="rId7"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hyperlink" Target="https://www.evidencebasedacupuncture.org/safety/" TargetMode="External"/><Relationship Id="rId10" Type="http://schemas.openxmlformats.org/officeDocument/2006/relationships/image" Target="../media/image47.png"/><Relationship Id="rId4" Type="http://schemas.openxmlformats.org/officeDocument/2006/relationships/hyperlink" Target="https://pubmed.ncbi.nlm.nih.gov/39460372/" TargetMode="External"/><Relationship Id="rId9"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hyperlink" Target="mailto:Shannon@doctorshannonfreeman.com" TargetMode="External"/><Relationship Id="rId2" Type="http://schemas.openxmlformats.org/officeDocument/2006/relationships/hyperlink" Target="https://share.google/qGRADBvQpmCUBUw4A" TargetMode="External"/><Relationship Id="rId1" Type="http://schemas.openxmlformats.org/officeDocument/2006/relationships/slideLayout" Target="../slideLayouts/slideLayout6.xml"/><Relationship Id="rId6" Type="http://schemas.openxmlformats.org/officeDocument/2006/relationships/hyperlink" Target="https://linktr.ee/drshannonfreemandac?utm_source=linktree_admin_share" TargetMode="External"/><Relationship Id="rId5" Type="http://schemas.openxmlformats.org/officeDocument/2006/relationships/hyperlink" Target="https://doctorshannon.janeapp.com/" TargetMode="External"/><Relationship Id="rId4" Type="http://schemas.openxmlformats.org/officeDocument/2006/relationships/hyperlink" Target="https://www.doctorshannonfreeman.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hyperlink" Target="https://jamanetwork.com/journals/jamainternalmedicine/fullarticle/1357513" TargetMode="External"/><Relationship Id="rId4" Type="http://schemas.openxmlformats.org/officeDocument/2006/relationships/hyperlink" Target="https://pubmed.ncbi.nlm.nih.gov/980973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8.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231" y="2362200"/>
            <a:ext cx="8353353" cy="4495800"/>
          </a:xfrm>
          <a:prstGeom prst="rect">
            <a:avLst/>
          </a:prstGeom>
        </p:spPr>
      </p:pic>
      <p:sp>
        <p:nvSpPr>
          <p:cNvPr id="2050" name="Rectangle 2"/>
          <p:cNvSpPr>
            <a:spLocks noGrp="1" noChangeArrowheads="1"/>
          </p:cNvSpPr>
          <p:nvPr>
            <p:ph type="ctrTitle"/>
          </p:nvPr>
        </p:nvSpPr>
        <p:spPr>
          <a:xfrm>
            <a:off x="1201833" y="533400"/>
            <a:ext cx="6838950" cy="3124200"/>
          </a:xfrm>
        </p:spPr>
        <p:txBody>
          <a:bodyPr anchor="ctr">
            <a:normAutofit/>
          </a:bodyPr>
          <a:lstStyle/>
          <a:p>
            <a:pPr algn="ctr" eaLnBrk="1" hangingPunct="1"/>
            <a:r>
              <a:rPr lang="en-US" altLang="en-US" sz="66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t>Acupuncture &amp; </a:t>
            </a:r>
            <a:br>
              <a:rPr lang="en-US" altLang="en-US" sz="66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br>
            <a:r>
              <a:rPr lang="en-US" altLang="en-US" sz="66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t>Medical Qigong Care </a:t>
            </a:r>
            <a:br>
              <a:rPr lang="en-US" altLang="en-US" sz="66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br>
            <a:r>
              <a:rPr lang="en-US" altLang="en-US" sz="66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t>A Better Way</a:t>
            </a:r>
            <a:endParaRPr lang="en-US" altLang="en-US" sz="3200" dirty="0">
              <a:effectLst>
                <a:outerShdw blurRad="38100" dist="38100" dir="2700000" algn="tl">
                  <a:srgbClr val="000000"/>
                </a:outerShdw>
              </a:effectLst>
              <a:latin typeface="Papyrus" panose="03070502060502030205" pitchFamily="66" charset="0"/>
              <a:ea typeface="ＭＳ Ｐゴシック" panose="020B0600070205080204" pitchFamily="34" charset="-128"/>
            </a:endParaRPr>
          </a:p>
        </p:txBody>
      </p:sp>
      <p:sp>
        <p:nvSpPr>
          <p:cNvPr id="15363" name="Rectangle 3"/>
          <p:cNvSpPr>
            <a:spLocks noGrp="1" noChangeArrowheads="1"/>
          </p:cNvSpPr>
          <p:nvPr>
            <p:ph type="subTitle" idx="1"/>
          </p:nvPr>
        </p:nvSpPr>
        <p:spPr>
          <a:xfrm>
            <a:off x="457200" y="5867744"/>
            <a:ext cx="8231188" cy="686488"/>
          </a:xfrm>
        </p:spPr>
        <p:txBody>
          <a:bodyPr/>
          <a:lstStyle/>
          <a:p>
            <a:pPr algn="ctr" eaLnBrk="1" hangingPunct="1"/>
            <a:r>
              <a:rPr lang="en-US" altLang="en-US" sz="1600" dirty="0">
                <a:solidFill>
                  <a:schemeClr val="tx1"/>
                </a:solidFill>
                <a:effectLst>
                  <a:outerShdw blurRad="38100" dist="38100" dir="2700000" algn="tl">
                    <a:srgbClr val="000000"/>
                  </a:outerShdw>
                </a:effectLst>
                <a:latin typeface="Arial Black" panose="020B0A04020102020204" pitchFamily="34" charset="0"/>
                <a:ea typeface="ＭＳ Ｐゴシック" panose="020B0600070205080204" pitchFamily="34" charset="-128"/>
              </a:rPr>
              <a:t>UNDERSTANDING A 2,500 YEAR OLD THERAPEUTIC MODALITY</a:t>
            </a:r>
          </a:p>
          <a:p>
            <a:pPr algn="ctr" eaLnBrk="1" hangingPunct="1"/>
            <a:r>
              <a:rPr lang="en-US" altLang="en-US" sz="1600" dirty="0">
                <a:solidFill>
                  <a:schemeClr val="tx1"/>
                </a:solidFill>
                <a:effectLst>
                  <a:outerShdw blurRad="38100" dist="38100" dir="2700000" algn="tl">
                    <a:srgbClr val="000000"/>
                  </a:outerShdw>
                </a:effectLst>
                <a:latin typeface="Arial Black" panose="020B0A04020102020204" pitchFamily="34" charset="0"/>
                <a:ea typeface="ＭＳ Ｐゴシック" panose="020B0600070205080204" pitchFamily="34" charset="-128"/>
              </a:rPr>
              <a:t>PRESENTED TO LUMMI INDIAN HEALTH CLINIC</a:t>
            </a:r>
          </a:p>
        </p:txBody>
      </p:sp>
      <p:sp>
        <p:nvSpPr>
          <p:cNvPr id="10" name="Rectangle 3">
            <a:extLst>
              <a:ext uri="{FF2B5EF4-FFF2-40B4-BE49-F238E27FC236}">
                <a16:creationId xmlns:a16="http://schemas.microsoft.com/office/drawing/2014/main" id="{5B0FE82C-D21A-99A9-464E-1B3F24D1DAE9}"/>
              </a:ext>
            </a:extLst>
          </p:cNvPr>
          <p:cNvSpPr txBox="1">
            <a:spLocks noChangeArrowheads="1"/>
          </p:cNvSpPr>
          <p:nvPr/>
        </p:nvSpPr>
        <p:spPr>
          <a:xfrm>
            <a:off x="526211" y="3004180"/>
            <a:ext cx="8231188" cy="686488"/>
          </a:xfrm>
          <a:prstGeom prst="rect">
            <a:avLst/>
          </a:prstGeom>
        </p:spPr>
        <p:txBody>
          <a:bodyPr vert="horz" lIns="91440" tIns="45720" rIns="91440" bIns="45720" rtlCol="0" anchor="b">
            <a:normAutofit/>
          </a:bodyPr>
          <a:lstStyle>
            <a:lvl1pPr marL="0" indent="0" algn="r" defTabSz="685800" rtl="0" eaLnBrk="1" latinLnBrk="0" hangingPunct="1">
              <a:lnSpc>
                <a:spcPct val="90000"/>
              </a:lnSpc>
              <a:spcBef>
                <a:spcPts val="750"/>
              </a:spcBef>
              <a:buFont typeface="Arial" panose="020B0604020202020204" pitchFamily="34" charset="0"/>
              <a:buNone/>
              <a:defRPr sz="24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ctr" fontAlgn="auto">
              <a:spcAft>
                <a:spcPts val="0"/>
              </a:spcAft>
            </a:pPr>
            <a:r>
              <a:rPr lang="en-US" altLang="en-US" sz="1600" b="1" dirty="0">
                <a:solidFill>
                  <a:schemeClr val="tx1"/>
                </a:solidFill>
                <a:effectLst>
                  <a:outerShdw blurRad="38100" dist="38100" dir="2700000" algn="tl">
                    <a:srgbClr val="000000"/>
                  </a:outerShdw>
                </a:effectLst>
                <a:latin typeface="Aptos Light" panose="020B0004020202020204" pitchFamily="34" charset="0"/>
                <a:ea typeface="ＭＳ Ｐゴシック" panose="020B0600070205080204" pitchFamily="34" charset="-128"/>
              </a:rPr>
              <a:t>Dr. Shannon Freeman, </a:t>
            </a:r>
            <a:r>
              <a:rPr lang="en-US" altLang="en-US" sz="1600" b="1" dirty="0" err="1">
                <a:solidFill>
                  <a:schemeClr val="tx1"/>
                </a:solidFill>
                <a:effectLst>
                  <a:outerShdw blurRad="38100" dist="38100" dir="2700000" algn="tl">
                    <a:srgbClr val="000000"/>
                  </a:outerShdw>
                </a:effectLst>
                <a:latin typeface="Aptos Light" panose="020B0004020202020204" pitchFamily="34" charset="0"/>
                <a:ea typeface="ＭＳ Ｐゴシック" panose="020B0600070205080204" pitchFamily="34" charset="-128"/>
              </a:rPr>
              <a:t>D</a:t>
            </a:r>
            <a:r>
              <a:rPr lang="en-US" altLang="en-US" sz="1600" b="1" err="1">
                <a:solidFill>
                  <a:schemeClr val="tx1"/>
                </a:solidFill>
                <a:effectLst>
                  <a:outerShdw blurRad="38100" dist="38100" dir="2700000" algn="tl">
                    <a:srgbClr val="000000"/>
                  </a:outerShdw>
                </a:effectLst>
                <a:latin typeface="Aptos Light" panose="020B0004020202020204" pitchFamily="34" charset="0"/>
                <a:ea typeface="ＭＳ Ｐゴシック" panose="020B0600070205080204" pitchFamily="34" charset="-128"/>
              </a:rPr>
              <a:t>.</a:t>
            </a:r>
            <a:r>
              <a:rPr lang="en-US" altLang="en-US" sz="1600" b="1">
                <a:solidFill>
                  <a:schemeClr val="tx1"/>
                </a:solidFill>
                <a:effectLst>
                  <a:outerShdw blurRad="38100" dist="38100" dir="2700000" algn="tl">
                    <a:srgbClr val="000000"/>
                  </a:outerShdw>
                </a:effectLst>
                <a:latin typeface="Aptos Light" panose="020B0004020202020204" pitchFamily="34" charset="0"/>
                <a:ea typeface="ＭＳ Ｐゴシック" panose="020B0600070205080204" pitchFamily="34" charset="-128"/>
              </a:rPr>
              <a:t>Ac, </a:t>
            </a:r>
            <a:r>
              <a:rPr lang="en-US" altLang="en-US" sz="1600" b="1" dirty="0">
                <a:solidFill>
                  <a:schemeClr val="tx1"/>
                </a:solidFill>
                <a:effectLst>
                  <a:outerShdw blurRad="38100" dist="38100" dir="2700000" algn="tl">
                    <a:srgbClr val="000000"/>
                  </a:outerShdw>
                </a:effectLst>
                <a:latin typeface="Aptos Light" panose="020B0004020202020204" pitchFamily="34" charset="0"/>
                <a:ea typeface="ＭＳ Ｐゴシック" panose="020B0600070205080204" pitchFamily="34" charset="-128"/>
              </a:rPr>
              <a:t>DCEM – Indigenous Decent Practitioner</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p:nvPr>
        </p:nvSpPr>
        <p:spPr/>
        <p:txBody>
          <a:bodyPr/>
          <a:lstStyle/>
          <a:p>
            <a:pPr eaLnBrk="1" hangingPunct="1"/>
            <a:r>
              <a:rPr lang="en-US" altLang="en-US" sz="5400">
                <a:effectLst>
                  <a:outerShdw blurRad="38100" dist="38100" dir="2700000" algn="tl">
                    <a:srgbClr val="000000"/>
                  </a:outerShdw>
                </a:effectLst>
                <a:latin typeface="Papyrus" panose="03070502060502030205" pitchFamily="66" charset="0"/>
                <a:ea typeface="ＭＳ Ｐゴシック" panose="020B0600070205080204" pitchFamily="34" charset="-128"/>
              </a:rPr>
              <a:t>What is Acupuncture:</a:t>
            </a:r>
            <a:br>
              <a:rPr lang="en-US" altLang="en-US" sz="5400">
                <a:effectLst>
                  <a:outerShdw blurRad="38100" dist="38100" dir="2700000" algn="tl">
                    <a:srgbClr val="000000"/>
                  </a:outerShdw>
                </a:effectLst>
                <a:latin typeface="Papyrus" panose="03070502060502030205" pitchFamily="66" charset="0"/>
                <a:ea typeface="ＭＳ Ｐゴシック" panose="020B0600070205080204" pitchFamily="34" charset="-128"/>
              </a:rPr>
            </a:br>
            <a:endParaRPr lang="en-US" altLang="en-US" sz="3200">
              <a:effectLst>
                <a:outerShdw blurRad="38100" dist="38100" dir="2700000" algn="tl">
                  <a:srgbClr val="000000"/>
                </a:outerShdw>
              </a:effectLst>
              <a:latin typeface="Papyrus" panose="03070502060502030205" pitchFamily="66" charset="0"/>
              <a:ea typeface="ＭＳ Ｐゴシック" panose="020B0600070205080204" pitchFamily="34" charset="-128"/>
            </a:endParaRPr>
          </a:p>
        </p:txBody>
      </p:sp>
      <p:sp>
        <p:nvSpPr>
          <p:cNvPr id="28675" name="Text Box 5"/>
          <p:cNvSpPr txBox="1">
            <a:spLocks noChangeArrowheads="1"/>
          </p:cNvSpPr>
          <p:nvPr/>
        </p:nvSpPr>
        <p:spPr bwMode="auto">
          <a:xfrm>
            <a:off x="990600" y="1600200"/>
            <a:ext cx="7239000" cy="480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US" altLang="en-US" sz="1800" dirty="0"/>
          </a:p>
          <a:p>
            <a:pPr algn="ctr"/>
            <a:endParaRPr lang="en-US" altLang="en-US" sz="1800" dirty="0"/>
          </a:p>
          <a:p>
            <a:pPr algn="ctr"/>
            <a:endParaRPr lang="en-US" altLang="en-US" sz="1800" b="1" dirty="0">
              <a:solidFill>
                <a:srgbClr val="0000FF"/>
              </a:solidFill>
            </a:endParaRPr>
          </a:p>
          <a:p>
            <a:pPr algn="ctr"/>
            <a:endParaRPr lang="en-US" altLang="en-US" sz="1800" b="1" dirty="0">
              <a:solidFill>
                <a:srgbClr val="0000FF"/>
              </a:solidFill>
              <a:cs typeface="Arial" panose="020B0604020202020204" pitchFamily="34" charset="0"/>
            </a:endParaRPr>
          </a:p>
          <a:p>
            <a:pPr algn="ctr"/>
            <a:r>
              <a:rPr lang="en-US" altLang="en-US" sz="1800" b="1" dirty="0">
                <a:cs typeface="Arial" panose="020B0604020202020204" pitchFamily="34" charset="0"/>
              </a:rPr>
              <a:t>"Acupuncture utilizes sterile, fine filament needles that upon insertion communicate with the CNS and tells the brain to speed up the natural healing process. This is done by either releasing certain </a:t>
            </a:r>
            <a:r>
              <a:rPr lang="en-US" altLang="en-US" sz="1800" b="1" dirty="0" err="1">
                <a:cs typeface="Arial" panose="020B0604020202020204" pitchFamily="34" charset="0"/>
              </a:rPr>
              <a:t>neuroreceptors</a:t>
            </a:r>
            <a:r>
              <a:rPr lang="en-US" altLang="en-US" sz="1800" b="1" dirty="0">
                <a:cs typeface="Arial" panose="020B0604020202020204" pitchFamily="34" charset="0"/>
              </a:rPr>
              <a:t> or blocking them. So an immediate benefit of acupuncture is </a:t>
            </a:r>
            <a:r>
              <a:rPr lang="en-US" altLang="en-US" sz="1800" b="1" u="sng" dirty="0">
                <a:cs typeface="Arial" panose="020B0604020202020204" pitchFamily="34" charset="0"/>
              </a:rPr>
              <a:t>pain relief </a:t>
            </a:r>
            <a:r>
              <a:rPr lang="en-US" altLang="en-US" sz="1800" b="1" dirty="0">
                <a:cs typeface="Arial" panose="020B0604020202020204" pitchFamily="34" charset="0"/>
              </a:rPr>
              <a:t>because of the release of endorphins.  Locally, acupuncture can break up adhesions, alleviate trigger points, and mechanically force</a:t>
            </a:r>
          </a:p>
          <a:p>
            <a:pPr algn="ctr"/>
            <a:r>
              <a:rPr lang="en-US" altLang="en-US" sz="1800" b="1" dirty="0">
                <a:cs typeface="Arial" panose="020B0604020202020204" pitchFamily="34" charset="0"/>
              </a:rPr>
              <a:t> contracted muscles to relax. </a:t>
            </a:r>
          </a:p>
          <a:p>
            <a:pPr algn="ctr"/>
            <a:endParaRPr lang="en-US" altLang="en-US" sz="1800" b="1" dirty="0">
              <a:cs typeface="Arial" panose="020B0604020202020204" pitchFamily="34" charset="0"/>
            </a:endParaRPr>
          </a:p>
          <a:p>
            <a:pPr algn="ctr"/>
            <a:r>
              <a:rPr lang="en-US" altLang="en-US" sz="1800" b="1" dirty="0">
                <a:cs typeface="Arial" panose="020B0604020202020204" pitchFamily="34" charset="0"/>
              </a:rPr>
              <a:t>Because of these benefits acupuncture can </a:t>
            </a:r>
            <a:r>
              <a:rPr lang="en-US" sz="1800" b="1" dirty="0">
                <a:cs typeface="Arial" panose="020B0604020202020204" pitchFamily="34" charset="0"/>
              </a:rPr>
              <a:t>treat a wide variety of issues ranging from pain and injury to addiction support, fertility, stress/trauma, and more.</a:t>
            </a:r>
          </a:p>
          <a:p>
            <a:endParaRPr lang="en-US" altLang="en-US" sz="1800" i="1" dirty="0">
              <a:solidFill>
                <a:srgbClr val="0000FF"/>
              </a:solidFill>
            </a:endParaRPr>
          </a:p>
        </p:txBody>
      </p:sp>
      <p:pic>
        <p:nvPicPr>
          <p:cNvPr id="2867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1425" y="1066800"/>
            <a:ext cx="22891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9588" y="1219200"/>
            <a:ext cx="28940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8475" y="1200150"/>
            <a:ext cx="213677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title"/>
          </p:nvPr>
        </p:nvSpPr>
        <p:spPr>
          <a:xfrm>
            <a:off x="355600" y="527051"/>
            <a:ext cx="7848600" cy="1282700"/>
          </a:xfrm>
        </p:spPr>
        <p:txBody>
          <a:bodyPr>
            <a:noAutofit/>
          </a:bodyPr>
          <a:lstStyle/>
          <a:p>
            <a:pPr eaLnBrk="1" hangingPunct="1"/>
            <a:r>
              <a:rPr lang="en-US" altLang="en-US" sz="3200" b="1" dirty="0">
                <a:effectLst>
                  <a:outerShdw blurRad="38100" dist="38100" dir="2700000" algn="tl">
                    <a:srgbClr val="000000"/>
                  </a:outerShdw>
                </a:effectLst>
                <a:latin typeface="Papyrus" panose="03070502060502030205" pitchFamily="66" charset="0"/>
                <a:ea typeface="ＭＳ Ｐゴシック" panose="020B0600070205080204" pitchFamily="34" charset="-128"/>
              </a:rPr>
              <a:t>Frequently treated symptoms &amp; clinical applications relevant to Lummi Indian Health Center</a:t>
            </a:r>
            <a:endParaRPr lang="en-US" altLang="en-US" sz="3200" b="1" dirty="0">
              <a:effectLst>
                <a:outerShdw blurRad="38100" dist="38100" dir="2700000" algn="tl">
                  <a:srgbClr val="000000"/>
                </a:outerShdw>
              </a:effectLst>
              <a:ea typeface="ＭＳ Ｐゴシック" panose="020B0600070205080204" pitchFamily="34" charset="-128"/>
            </a:endParaRPr>
          </a:p>
        </p:txBody>
      </p:sp>
      <p:pic>
        <p:nvPicPr>
          <p:cNvPr id="5" name="Picture 7" descr="j017879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10200" y="1609725"/>
            <a:ext cx="1254125" cy="1885950"/>
          </a:xfrm>
          <a:ln w="28575" cap="flat">
            <a:solidFill>
              <a:srgbClr val="333333"/>
            </a:solidFill>
            <a:round/>
            <a:headEnd type="none" w="med" len="med"/>
            <a:tailEnd type="none" w="med" len="med"/>
          </a:ln>
          <a:effectLst>
            <a:outerShdw blurRad="50800" dist="38100" dir="2700000" rotWithShape="0">
              <a:srgbClr val="000000">
                <a:alpha val="42999"/>
              </a:srgbClr>
            </a:outerShdw>
          </a:effectLst>
        </p:spPr>
      </p:pic>
      <p:sp>
        <p:nvSpPr>
          <p:cNvPr id="30723" name="Rectangle 5"/>
          <p:cNvSpPr txBox="1">
            <a:spLocks noChangeArrowheads="1"/>
          </p:cNvSpPr>
          <p:nvPr/>
        </p:nvSpPr>
        <p:spPr bwMode="auto">
          <a:xfrm>
            <a:off x="187326" y="2171700"/>
            <a:ext cx="4953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ts val="2000"/>
              </a:spcBef>
              <a:buFont typeface="Calisto MT" pitchFamily="-112" charset="0"/>
              <a:buChar char="•"/>
            </a:pPr>
            <a:r>
              <a:rPr lang="en-US" sz="2000" b="1" dirty="0"/>
              <a:t>Headaches/Migraines (Extra-ordinary Meridians)</a:t>
            </a:r>
          </a:p>
          <a:p>
            <a:pPr eaLnBrk="1" hangingPunct="1">
              <a:lnSpc>
                <a:spcPct val="80000"/>
              </a:lnSpc>
              <a:spcBef>
                <a:spcPts val="2000"/>
              </a:spcBef>
              <a:buFont typeface="Calisto MT" pitchFamily="-112" charset="0"/>
              <a:buChar char="•"/>
            </a:pPr>
            <a:r>
              <a:rPr lang="en-US" sz="2000" b="1" dirty="0"/>
              <a:t>Neck, shoulder, back, hip, knee pain (Orthopedic AC)</a:t>
            </a:r>
          </a:p>
          <a:p>
            <a:pPr eaLnBrk="1" hangingPunct="1">
              <a:lnSpc>
                <a:spcPct val="80000"/>
              </a:lnSpc>
              <a:spcBef>
                <a:spcPts val="2000"/>
              </a:spcBef>
              <a:buFont typeface="Calisto MT" pitchFamily="-112" charset="0"/>
              <a:buChar char="•"/>
            </a:pPr>
            <a:r>
              <a:rPr lang="en-US" sz="2000" b="1" dirty="0"/>
              <a:t>Stress, anxiety, insomnia, trauma/PTSD (PVT)</a:t>
            </a:r>
          </a:p>
          <a:p>
            <a:pPr eaLnBrk="1" hangingPunct="1">
              <a:lnSpc>
                <a:spcPct val="80000"/>
              </a:lnSpc>
              <a:spcBef>
                <a:spcPts val="2000"/>
              </a:spcBef>
              <a:buFont typeface="Calisto MT" pitchFamily="-112" charset="0"/>
              <a:buChar char="•"/>
            </a:pPr>
            <a:r>
              <a:rPr lang="en-US" sz="2000" b="1" dirty="0"/>
              <a:t>Addiction &amp; withdrawal support (NADA)</a:t>
            </a:r>
            <a:r>
              <a:rPr lang="en-US" sz="2000" dirty="0"/>
              <a:t> </a:t>
            </a:r>
          </a:p>
          <a:p>
            <a:pPr eaLnBrk="1" hangingPunct="1">
              <a:lnSpc>
                <a:spcPct val="80000"/>
              </a:lnSpc>
              <a:spcBef>
                <a:spcPts val="2000"/>
              </a:spcBef>
              <a:buFont typeface="Calisto MT" pitchFamily="-112" charset="0"/>
              <a:buChar char="•"/>
            </a:pPr>
            <a:r>
              <a:rPr lang="en-US" sz="2000" b="1" dirty="0"/>
              <a:t>Women’s health &amp; hormonal balance (Menopause and PCOS)</a:t>
            </a:r>
          </a:p>
          <a:p>
            <a:pPr eaLnBrk="1" hangingPunct="1">
              <a:lnSpc>
                <a:spcPct val="80000"/>
              </a:lnSpc>
              <a:spcBef>
                <a:spcPts val="2000"/>
              </a:spcBef>
              <a:buFont typeface="Calisto MT" pitchFamily="-112" charset="0"/>
              <a:buChar char="•"/>
            </a:pPr>
            <a:r>
              <a:rPr lang="en-US" sz="2000" b="1" dirty="0"/>
              <a:t>Digestive issues, chemo side effects (Nausea and IBS)</a:t>
            </a:r>
            <a:endParaRPr lang="en-US" altLang="en-US" sz="2000" b="1" dirty="0">
              <a:cs typeface="Arial" panose="020B0604020202020204" pitchFamily="34" charset="0"/>
            </a:endParaRPr>
          </a:p>
        </p:txBody>
      </p:sp>
      <p:pic>
        <p:nvPicPr>
          <p:cNvPr id="9" name="Picture 8" descr="baby and mother hand.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733800"/>
            <a:ext cx="1944688" cy="1287463"/>
          </a:xfrm>
          <a:prstGeom prst="rect">
            <a:avLst/>
          </a:prstGeom>
          <a:noFill/>
          <a:ln w="25400">
            <a:solidFill>
              <a:schemeClr val="bg2"/>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1" name="Picture 10" descr="back pain spine.t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53200" y="4724400"/>
            <a:ext cx="1651000" cy="1098550"/>
          </a:xfrm>
          <a:prstGeom prst="rect">
            <a:avLst/>
          </a:prstGeom>
          <a:noFill/>
          <a:ln w="25400">
            <a:solidFill>
              <a:schemeClr val="bg2"/>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0" name="Picture 9" descr="asthma boy.t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80175" y="2570163"/>
            <a:ext cx="2436813" cy="1620837"/>
          </a:xfrm>
          <a:prstGeom prst="rect">
            <a:avLst/>
          </a:prstGeom>
          <a:noFill/>
          <a:ln w="25400">
            <a:solidFill>
              <a:schemeClr val="bg2"/>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altLang="en-US" sz="5400">
                <a:effectLst>
                  <a:outerShdw blurRad="38100" dist="38100" dir="2700000" algn="tl">
                    <a:srgbClr val="000000"/>
                  </a:outerShdw>
                </a:effectLst>
                <a:latin typeface="Papyrus" panose="03070502060502030205" pitchFamily="66" charset="0"/>
                <a:ea typeface="ＭＳ Ｐゴシック" panose="020B0600070205080204" pitchFamily="34" charset="-128"/>
              </a:rPr>
              <a:t>Studies suggest…</a:t>
            </a:r>
          </a:p>
        </p:txBody>
      </p:sp>
      <p:sp>
        <p:nvSpPr>
          <p:cNvPr id="44035" name="Text Box 4"/>
          <p:cNvSpPr txBox="1">
            <a:spLocks noChangeArrowheads="1"/>
          </p:cNvSpPr>
          <p:nvPr/>
        </p:nvSpPr>
        <p:spPr bwMode="auto">
          <a:xfrm>
            <a:off x="304800" y="1600200"/>
            <a:ext cx="8534400" cy="787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2000" b="1" dirty="0">
                <a:cs typeface="Arial" panose="020B0604020202020204" pitchFamily="34" charset="0"/>
                <a:sym typeface="Arial" panose="020B0604020202020204" pitchFamily="34" charset="0"/>
              </a:rPr>
              <a:t>A German study found that acupuncture can create a significant reduction in both systolic and diastolic blood pressure.</a:t>
            </a:r>
            <a:br>
              <a:rPr lang="en-US" altLang="en-US" sz="2000" dirty="0">
                <a:cs typeface="Arial" panose="020B0604020202020204" pitchFamily="34" charset="0"/>
                <a:sym typeface="Arial" panose="020B0604020202020204" pitchFamily="34" charset="0"/>
              </a:rPr>
            </a:br>
            <a:r>
              <a:rPr lang="en-US" altLang="en-US" sz="2000" b="1" dirty="0">
                <a:cs typeface="Arial" panose="020B0604020202020204" pitchFamily="34" charset="0"/>
                <a:sym typeface="Arial" panose="020B0604020202020204" pitchFamily="34" charset="0"/>
              </a:rPr>
              <a:t>At the end of six weeks and 22 acupuncture treatments, the systolic and diastolic blood pressure readings were reduced from their base-line in the patients who received acupuncture. </a:t>
            </a:r>
          </a:p>
          <a:p>
            <a:pPr algn="ctr"/>
            <a:r>
              <a:rPr lang="en-US" altLang="en-US" sz="1800" dirty="0">
                <a:cs typeface="Arial" panose="020B0604020202020204" pitchFamily="34" charset="0"/>
                <a:sym typeface="Arial" panose="020B0604020202020204" pitchFamily="34" charset="0"/>
              </a:rPr>
              <a:t>There was no noticeable changes with the patients who received sham acupuncture. -</a:t>
            </a:r>
            <a:r>
              <a:rPr lang="en-US" altLang="en-US" sz="1800" dirty="0">
                <a:sym typeface="Arial" panose="020B0604020202020204" pitchFamily="34" charset="0"/>
              </a:rPr>
              <a:t> </a:t>
            </a:r>
            <a:r>
              <a:rPr lang="en-US" altLang="en-US" sz="1800" i="1" dirty="0">
                <a:latin typeface="Times" panose="02020603050405020304" pitchFamily="18" charset="0"/>
                <a:cs typeface="Times" panose="02020603050405020304" pitchFamily="18" charset="0"/>
              </a:rPr>
              <a:t>Circulation Journal, June 2007.</a:t>
            </a:r>
            <a:endParaRPr lang="en-US" altLang="en-US" sz="1800" dirty="0">
              <a:cs typeface="Arial" panose="020B0604020202020204" pitchFamily="34" charset="0"/>
              <a:sym typeface="Arial" panose="020B0604020202020204" pitchFamily="34" charset="0"/>
            </a:endParaRPr>
          </a:p>
          <a:p>
            <a:pPr algn="ctr"/>
            <a:endParaRPr lang="en-US" altLang="en-US" sz="2000" dirty="0">
              <a:cs typeface="Arial" panose="020B0604020202020204" pitchFamily="34" charset="0"/>
              <a:sym typeface="Arial" panose="020B0604020202020204" pitchFamily="34" charset="0"/>
            </a:endParaRPr>
          </a:p>
          <a:p>
            <a:pPr algn="ctr"/>
            <a:r>
              <a:rPr lang="en-US" altLang="en-US" sz="2000" b="1" dirty="0"/>
              <a:t>Acupuncture for paroxysmal and persistent atrial fibrillation: An </a:t>
            </a:r>
            <a:r>
              <a:rPr lang="en-US" altLang="en-US" sz="1800" b="1" dirty="0"/>
              <a:t>effective non-pharmacological tool? </a:t>
            </a:r>
          </a:p>
          <a:p>
            <a:pPr algn="ctr"/>
            <a:r>
              <a:rPr lang="en-US" altLang="en-US" sz="1800" dirty="0">
                <a:cs typeface="Arial" panose="020B0604020202020204" pitchFamily="34" charset="0"/>
                <a:sym typeface="Arial" panose="020B0604020202020204" pitchFamily="34" charset="0"/>
                <a:hlinkClick r:id="rId3"/>
              </a:rPr>
              <a:t>http://www.ncbi.nlm.nih.gov/pmc/articles/PMC3312232/</a:t>
            </a:r>
            <a:endParaRPr lang="en-US" altLang="en-US" sz="1800" dirty="0"/>
          </a:p>
          <a:p>
            <a:pPr algn="ctr"/>
            <a:r>
              <a:rPr lang="en-US" altLang="en-US" sz="2000" b="1" dirty="0"/>
              <a:t>Efficacy of Acupuncture in Preventing </a:t>
            </a:r>
          </a:p>
          <a:p>
            <a:pPr algn="ctr"/>
            <a:r>
              <a:rPr lang="en-US" altLang="en-US" sz="2000" b="1" dirty="0"/>
              <a:t>Atrial Fibrillation </a:t>
            </a:r>
          </a:p>
          <a:p>
            <a:pPr algn="ctr"/>
            <a:r>
              <a:rPr lang="en-US" altLang="en-US" sz="2000" b="1" dirty="0"/>
              <a:t>Recurrences After </a:t>
            </a:r>
          </a:p>
          <a:p>
            <a:pPr algn="ctr"/>
            <a:r>
              <a:rPr lang="en-US" altLang="en-US" sz="2000" b="1" dirty="0"/>
              <a:t>Electrical Cardioversion-</a:t>
            </a:r>
          </a:p>
          <a:p>
            <a:pPr algn="ctr"/>
            <a:r>
              <a:rPr lang="en-US" altLang="en-US" sz="2000" b="1" dirty="0"/>
              <a:t>Dr. </a:t>
            </a:r>
            <a:r>
              <a:rPr lang="en-US" altLang="en-US" sz="2000" b="1" dirty="0" err="1"/>
              <a:t>Fredirico</a:t>
            </a:r>
            <a:r>
              <a:rPr lang="en-US" altLang="en-US" sz="2000" b="1" dirty="0"/>
              <a:t> Lombardi, MD.</a:t>
            </a:r>
          </a:p>
          <a:p>
            <a:pPr algn="ctr"/>
            <a:r>
              <a:rPr lang="en-US" altLang="en-US" sz="1400" dirty="0">
                <a:cs typeface="Arial" panose="020B0604020202020204" pitchFamily="34" charset="0"/>
                <a:sym typeface="Arial" panose="020B0604020202020204" pitchFamily="34" charset="0"/>
              </a:rPr>
              <a:t>http://onlinelibrary.wiley.com/doi/10.1111/j.1540-8167.2010.01878.x/abstract</a:t>
            </a:r>
          </a:p>
          <a:p>
            <a:pPr algn="ctr"/>
            <a:endParaRPr lang="en-US" altLang="en-US" sz="2000" dirty="0">
              <a:cs typeface="Arial" panose="020B0604020202020204" pitchFamily="34" charset="0"/>
              <a:sym typeface="Arial" panose="020B0604020202020204" pitchFamily="34" charset="0"/>
            </a:endParaRPr>
          </a:p>
          <a:p>
            <a:pPr algn="ctr"/>
            <a:endParaRPr lang="en-US" altLang="en-US" sz="2000" dirty="0">
              <a:cs typeface="Arial" panose="020B0604020202020204" pitchFamily="34" charset="0"/>
              <a:sym typeface="Arial" panose="020B0604020202020204" pitchFamily="34" charset="0"/>
            </a:endParaRPr>
          </a:p>
          <a:p>
            <a:pPr algn="ctr"/>
            <a:endParaRPr lang="en-US" altLang="en-US" sz="2000" dirty="0">
              <a:cs typeface="Arial" panose="020B0604020202020204" pitchFamily="34" charset="0"/>
              <a:sym typeface="Arial" panose="020B0604020202020204" pitchFamily="34" charset="0"/>
            </a:endParaRPr>
          </a:p>
          <a:p>
            <a:pPr algn="ctr"/>
            <a:endParaRPr lang="en-US" altLang="en-US" sz="2000" dirty="0">
              <a:cs typeface="Arial" panose="020B0604020202020204" pitchFamily="34" charset="0"/>
              <a:sym typeface="Arial" panose="020B0604020202020204" pitchFamily="34" charset="0"/>
            </a:endParaRPr>
          </a:p>
          <a:p>
            <a:pPr algn="ctr"/>
            <a:endParaRPr lang="en-US" altLang="en-US" sz="2000" dirty="0">
              <a:cs typeface="Arial" panose="020B0604020202020204" pitchFamily="34" charset="0"/>
              <a:sym typeface="Arial" panose="020B0604020202020204" pitchFamily="34" charset="0"/>
            </a:endParaRPr>
          </a:p>
          <a:p>
            <a:pPr algn="ctr"/>
            <a:br>
              <a:rPr lang="en-US" altLang="en-US" sz="2000" dirty="0">
                <a:cs typeface="Arial" panose="020B0604020202020204" pitchFamily="34" charset="0"/>
                <a:sym typeface="Arial" panose="020B0604020202020204" pitchFamily="34" charset="0"/>
              </a:rPr>
            </a:br>
            <a:br>
              <a:rPr lang="en-US" altLang="en-US" sz="2000" dirty="0">
                <a:cs typeface="Arial" panose="020B0604020202020204" pitchFamily="34" charset="0"/>
                <a:sym typeface="Arial" panose="020B0604020202020204" pitchFamily="34" charset="0"/>
              </a:rPr>
            </a:br>
            <a:br>
              <a:rPr lang="en-US" altLang="en-US" sz="2000" dirty="0">
                <a:cs typeface="Arial" panose="020B0604020202020204" pitchFamily="34" charset="0"/>
                <a:sym typeface="Arial" panose="020B0604020202020204" pitchFamily="34" charset="0"/>
              </a:rPr>
            </a:br>
            <a:endParaRPr lang="en-US" altLang="en-US" sz="2000" dirty="0"/>
          </a:p>
        </p:txBody>
      </p:sp>
      <p:pic>
        <p:nvPicPr>
          <p:cNvPr id="4403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5257800"/>
            <a:ext cx="19812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4876800"/>
            <a:ext cx="12827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txBox="1">
            <a:spLocks noChangeArrowheads="1"/>
          </p:cNvSpPr>
          <p:nvPr/>
        </p:nvSpPr>
        <p:spPr>
          <a:xfrm>
            <a:off x="457200" y="277813"/>
            <a:ext cx="8229600" cy="1139825"/>
          </a:xfrm>
          <a:prstGeom prst="rect">
            <a:avLst/>
          </a:prstGeom>
        </p:spPr>
        <p:txBody>
          <a:bodyPr/>
          <a:lstStyle/>
          <a:p>
            <a:pPr algn="ctr" eaLnBrk="1" hangingPunct="1">
              <a:defRPr/>
            </a:pPr>
            <a:r>
              <a:rPr lang="en-US" sz="5400" dirty="0">
                <a:effectLst>
                  <a:outerShdw blurRad="38100" dist="38100" dir="2700000" algn="tl">
                    <a:srgbClr val="000000"/>
                  </a:outerShdw>
                </a:effectLst>
                <a:latin typeface="Papyrus" pitchFamily="-105" charset="0"/>
                <a:ea typeface="Papyrus" pitchFamily="-105" charset="0"/>
                <a:cs typeface="Papyrus" pitchFamily="-105" charset="0"/>
              </a:rPr>
              <a:t>Acupuncture Theories</a:t>
            </a:r>
          </a:p>
        </p:txBody>
      </p:sp>
      <p:sp>
        <p:nvSpPr>
          <p:cNvPr id="34819" name="Rectangle 8"/>
          <p:cNvSpPr txBox="1">
            <a:spLocks noChangeArrowheads="1"/>
          </p:cNvSpPr>
          <p:nvPr/>
        </p:nvSpPr>
        <p:spPr bwMode="auto">
          <a:xfrm>
            <a:off x="42069" y="977106"/>
            <a:ext cx="5638800" cy="497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577850" indent="-29527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2000"/>
              </a:spcBef>
              <a:buFont typeface="Calisto MT" pitchFamily="-112" charset="0"/>
              <a:buChar char="•"/>
            </a:pPr>
            <a:r>
              <a:rPr lang="en-US" altLang="en-US" sz="1600" b="1" u="sng" dirty="0">
                <a:cs typeface="Arial" panose="020B0604020202020204" pitchFamily="34" charset="0"/>
              </a:rPr>
              <a:t>Gate control theory</a:t>
            </a:r>
          </a:p>
          <a:p>
            <a:pPr lvl="1" eaLnBrk="1" hangingPunct="1">
              <a:lnSpc>
                <a:spcPct val="90000"/>
              </a:lnSpc>
              <a:spcBef>
                <a:spcPts val="600"/>
              </a:spcBef>
              <a:buClr>
                <a:srgbClr val="858585"/>
              </a:buClr>
              <a:buFont typeface="Calisto MT" pitchFamily="-112" charset="0"/>
              <a:buChar char="•"/>
            </a:pPr>
            <a:r>
              <a:rPr lang="en-US" altLang="en-US" sz="1600" dirty="0">
                <a:cs typeface="Arial" panose="020B0604020202020204" pitchFamily="34" charset="0"/>
              </a:rPr>
              <a:t>Acupuncture activates non-nociceptive receptors that inhibit the transmission of nociceptive signals in the dorsal horn, “gating out” painful stimuli.</a:t>
            </a:r>
          </a:p>
          <a:p>
            <a:pPr lvl="1" eaLnBrk="1" hangingPunct="1">
              <a:lnSpc>
                <a:spcPct val="90000"/>
              </a:lnSpc>
              <a:spcBef>
                <a:spcPts val="600"/>
              </a:spcBef>
              <a:buClr>
                <a:srgbClr val="858585"/>
              </a:buClr>
              <a:buFont typeface="Calisto MT" pitchFamily="-112" charset="0"/>
              <a:buChar char="•"/>
            </a:pPr>
            <a:r>
              <a:rPr lang="en-US" sz="1600" dirty="0">
                <a:hlinkClick r:id="rId3"/>
              </a:rPr>
              <a:t>→ Mayo Clinic Proceedings – Gate Control Theory of Pain in Acupuncture </a:t>
            </a:r>
            <a:endParaRPr lang="en-US" altLang="en-US" sz="1600" dirty="0">
              <a:cs typeface="Arial" panose="020B0604020202020204" pitchFamily="34" charset="0"/>
            </a:endParaRPr>
          </a:p>
          <a:p>
            <a:pPr eaLnBrk="1" hangingPunct="1">
              <a:lnSpc>
                <a:spcPct val="90000"/>
              </a:lnSpc>
              <a:spcBef>
                <a:spcPts val="2000"/>
              </a:spcBef>
              <a:buFont typeface="Calisto MT" pitchFamily="-112" charset="0"/>
              <a:buChar char="•"/>
            </a:pPr>
            <a:r>
              <a:rPr lang="en-US" altLang="en-US" sz="1600" b="1" u="sng" dirty="0">
                <a:cs typeface="Arial" panose="020B0604020202020204" pitchFamily="34" charset="0"/>
              </a:rPr>
              <a:t>Neurotransmitter theory</a:t>
            </a:r>
          </a:p>
          <a:p>
            <a:pPr lvl="1" eaLnBrk="1" hangingPunct="1">
              <a:lnSpc>
                <a:spcPct val="90000"/>
              </a:lnSpc>
              <a:spcBef>
                <a:spcPts val="600"/>
              </a:spcBef>
              <a:buClr>
                <a:srgbClr val="858585"/>
              </a:buClr>
              <a:buFont typeface="Calisto MT" pitchFamily="-112" charset="0"/>
              <a:buChar char="•"/>
            </a:pPr>
            <a:r>
              <a:rPr lang="en-US" altLang="en-US" sz="1600" dirty="0">
                <a:cs typeface="Arial" panose="020B0604020202020204" pitchFamily="34" charset="0"/>
              </a:rPr>
              <a:t>Acupuncture affects higher brain areas, stimulating the secretion of beta-endorphins and </a:t>
            </a:r>
            <a:r>
              <a:rPr lang="en-US" altLang="en-US" sz="1600" dirty="0" err="1">
                <a:cs typeface="Arial" panose="020B0604020202020204" pitchFamily="34" charset="0"/>
              </a:rPr>
              <a:t>enkephalins</a:t>
            </a:r>
            <a:r>
              <a:rPr lang="en-US" altLang="en-US" sz="1600" dirty="0">
                <a:cs typeface="Arial" panose="020B0604020202020204" pitchFamily="34" charset="0"/>
              </a:rPr>
              <a:t> in the brain and spinal cord. The release of these specific neurotransmitters influence the immune system and the antinociceptive system.</a:t>
            </a:r>
          </a:p>
          <a:p>
            <a:pPr lvl="1" eaLnBrk="1" hangingPunct="1">
              <a:lnSpc>
                <a:spcPct val="90000"/>
              </a:lnSpc>
              <a:spcBef>
                <a:spcPts val="600"/>
              </a:spcBef>
              <a:buClr>
                <a:srgbClr val="858585"/>
              </a:buClr>
              <a:buFont typeface="Calisto MT" pitchFamily="-112" charset="0"/>
              <a:buChar char="•"/>
            </a:pPr>
            <a:r>
              <a:rPr lang="en-US" sz="1600" dirty="0">
                <a:hlinkClick r:id="rId4"/>
              </a:rPr>
              <a:t>→ Acupuncture and Endorphins (JS Han, 2004 – highly cited)</a:t>
            </a:r>
            <a:endParaRPr lang="en-US" altLang="en-US" sz="1600" dirty="0">
              <a:cs typeface="Arial" panose="020B0604020202020204" pitchFamily="34" charset="0"/>
            </a:endParaRPr>
          </a:p>
          <a:p>
            <a:pPr eaLnBrk="1" hangingPunct="1">
              <a:lnSpc>
                <a:spcPct val="90000"/>
              </a:lnSpc>
              <a:spcBef>
                <a:spcPts val="2000"/>
              </a:spcBef>
              <a:buFont typeface="Calisto MT" pitchFamily="-112" charset="0"/>
              <a:buChar char="•"/>
            </a:pPr>
            <a:r>
              <a:rPr lang="en-US" altLang="en-US" sz="1600" b="1" u="sng" dirty="0">
                <a:cs typeface="Arial" panose="020B0604020202020204" pitchFamily="34" charset="0"/>
              </a:rPr>
              <a:t>Blood chemistry theory</a:t>
            </a:r>
          </a:p>
          <a:p>
            <a:pPr lvl="1" eaLnBrk="1" hangingPunct="1">
              <a:lnSpc>
                <a:spcPct val="90000"/>
              </a:lnSpc>
              <a:spcBef>
                <a:spcPts val="600"/>
              </a:spcBef>
              <a:buClr>
                <a:srgbClr val="858585"/>
              </a:buClr>
              <a:buFont typeface="Calisto MT" pitchFamily="-112" charset="0"/>
              <a:buChar char="•"/>
            </a:pPr>
            <a:r>
              <a:rPr lang="en-US" altLang="en-US" sz="1600" dirty="0">
                <a:cs typeface="Arial" panose="020B0604020202020204" pitchFamily="34" charset="0"/>
              </a:rPr>
              <a:t>Acupuncture affects the blood concentrations of triglycerides, cholesterol, and phospholipids, suggesting that acupuncture can both raise and diminish peripheral blood components, thereby regulating the body toward homeostasis.</a:t>
            </a:r>
          </a:p>
          <a:p>
            <a:pPr lvl="1" eaLnBrk="1" hangingPunct="1">
              <a:lnSpc>
                <a:spcPct val="90000"/>
              </a:lnSpc>
              <a:spcBef>
                <a:spcPts val="600"/>
              </a:spcBef>
              <a:buClr>
                <a:srgbClr val="858585"/>
              </a:buClr>
              <a:buFont typeface="Calisto MT" pitchFamily="-112" charset="0"/>
              <a:buChar char="•"/>
            </a:pPr>
            <a:r>
              <a:rPr lang="en-US" sz="1600" dirty="0">
                <a:hlinkClick r:id="rId5"/>
              </a:rPr>
              <a:t>Acupuncture’s Neuroanatomic Basis</a:t>
            </a:r>
            <a:endParaRPr lang="en-US" sz="1600" dirty="0"/>
          </a:p>
          <a:p>
            <a:pPr lvl="1" eaLnBrk="1" hangingPunct="1">
              <a:lnSpc>
                <a:spcPct val="90000"/>
              </a:lnSpc>
              <a:spcBef>
                <a:spcPts val="600"/>
              </a:spcBef>
              <a:buClr>
                <a:srgbClr val="858585"/>
              </a:buClr>
              <a:buFont typeface="Calisto MT" pitchFamily="-112" charset="0"/>
              <a:buChar char="•"/>
            </a:pPr>
            <a:endParaRPr lang="en-US" altLang="en-US" sz="1600" dirty="0">
              <a:cs typeface="Arial" panose="020B0604020202020204" pitchFamily="34" charset="0"/>
            </a:endParaRPr>
          </a:p>
          <a:p>
            <a:pPr lvl="1" eaLnBrk="1" hangingPunct="1">
              <a:lnSpc>
                <a:spcPct val="90000"/>
              </a:lnSpc>
              <a:spcBef>
                <a:spcPts val="600"/>
              </a:spcBef>
              <a:buClr>
                <a:srgbClr val="858585"/>
              </a:buClr>
              <a:buFont typeface="Calisto MT" pitchFamily="-112" charset="0"/>
              <a:buChar char="•"/>
            </a:pPr>
            <a:endParaRPr lang="en-US" altLang="en-US" sz="1600" dirty="0">
              <a:cs typeface="Arial" panose="020B0604020202020204" pitchFamily="34" charset="0"/>
            </a:endParaRPr>
          </a:p>
        </p:txBody>
      </p:sp>
      <p:pic>
        <p:nvPicPr>
          <p:cNvPr id="10" name="Picture 9" descr="acupuncture man smalle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69063" y="1905000"/>
            <a:ext cx="2278062" cy="3124200"/>
          </a:xfrm>
          <a:prstGeom prst="rect">
            <a:avLst/>
          </a:prstGeom>
          <a:noFill/>
          <a:ln w="28575">
            <a:solidFill>
              <a:srgbClr val="333333"/>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34821"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4459287"/>
            <a:ext cx="2120900"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descr="THE BEST HOW DOES IT WORK PHOT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0064"/>
            <a:ext cx="57896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6"/>
          <p:cNvSpPr txBox="1">
            <a:spLocks noChangeArrowheads="1"/>
          </p:cNvSpPr>
          <p:nvPr/>
        </p:nvSpPr>
        <p:spPr bwMode="auto">
          <a:xfrm>
            <a:off x="7307" y="1257300"/>
            <a:ext cx="297180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sz="1600" b="1" dirty="0"/>
              <a:t>Connective Tissue Theory</a:t>
            </a:r>
          </a:p>
          <a:p>
            <a:r>
              <a:rPr lang="en-US" sz="1400" dirty="0"/>
              <a:t>(Helene Langevin, MD – University of Vermont)</a:t>
            </a:r>
          </a:p>
          <a:p>
            <a:endParaRPr lang="en-US" sz="1600" dirty="0"/>
          </a:p>
          <a:p>
            <a:r>
              <a:rPr lang="en-US" sz="1400" dirty="0"/>
              <a:t>When an acupuncture needle is gently rotated or manipulated, it grasps and winds the surrounding loose connective tissue (fascia).</a:t>
            </a:r>
          </a:p>
          <a:p>
            <a:r>
              <a:rPr lang="en-US" sz="1400" dirty="0"/>
              <a:t>This creates a mechanical signal that:</a:t>
            </a:r>
          </a:p>
          <a:p>
            <a:pPr marL="285750" indent="-285750">
              <a:buFont typeface="Arial" panose="020B0604020202020204" pitchFamily="34" charset="0"/>
              <a:buChar char="•"/>
            </a:pPr>
            <a:r>
              <a:rPr lang="en-US" sz="1400" dirty="0">
                <a:hlinkClick r:id="rId4"/>
              </a:rPr>
              <a:t>Stretches the connective tissue matrix</a:t>
            </a:r>
            <a:endParaRPr lang="en-US" sz="1400" dirty="0"/>
          </a:p>
          <a:p>
            <a:pPr marL="285750" indent="-285750">
              <a:buFont typeface="Arial" panose="020B0604020202020204" pitchFamily="34" charset="0"/>
              <a:buChar char="•"/>
            </a:pPr>
            <a:r>
              <a:rPr lang="en-US" sz="1400" dirty="0">
                <a:hlinkClick r:id="rId5"/>
              </a:rPr>
              <a:t>Activates fibroblasts through </a:t>
            </a:r>
            <a:r>
              <a:rPr lang="en-US" sz="1400" dirty="0" err="1">
                <a:hlinkClick r:id="rId5"/>
              </a:rPr>
              <a:t>mechanotransduction</a:t>
            </a:r>
            <a:r>
              <a:rPr lang="en-US" sz="1400" dirty="0">
                <a:hlinkClick r:id="rId5"/>
              </a:rPr>
              <a:t> (turning mechanical force into cellular signals)</a:t>
            </a:r>
            <a:endParaRPr lang="en-US" sz="1400" dirty="0"/>
          </a:p>
          <a:p>
            <a:pPr marL="285750" indent="-285750">
              <a:buFont typeface="Arial" panose="020B0604020202020204" pitchFamily="34" charset="0"/>
              <a:buChar char="•"/>
            </a:pPr>
            <a:r>
              <a:rPr lang="en-US" sz="1400" dirty="0"/>
              <a:t>Triggers local and distant effects on pain, inflammation, and tissue remodeling</a:t>
            </a:r>
          </a:p>
          <a:p>
            <a:endParaRPr lang="en-US" sz="1600" dirty="0"/>
          </a:p>
          <a:p>
            <a:r>
              <a:rPr lang="en-US" sz="1400" dirty="0"/>
              <a:t>Key Finding: Acupuncture points align closely with connective tissue planes — suggesting meridians follow the body’s natural fascial network.</a:t>
            </a:r>
            <a:endParaRPr lang="en-US" sz="1400" dirty="0">
              <a:effectLst/>
            </a:endParaRPr>
          </a:p>
        </p:txBody>
      </p:sp>
      <p:sp>
        <p:nvSpPr>
          <p:cNvPr id="4" name="Rectangle 6"/>
          <p:cNvSpPr txBox="1">
            <a:spLocks noChangeArrowheads="1"/>
          </p:cNvSpPr>
          <p:nvPr/>
        </p:nvSpPr>
        <p:spPr>
          <a:xfrm>
            <a:off x="152400" y="-190500"/>
            <a:ext cx="2590800" cy="1447800"/>
          </a:xfrm>
          <a:prstGeom prst="rect">
            <a:avLst/>
          </a:prstGeom>
        </p:spPr>
        <p:txBody>
          <a:bodyPr/>
          <a:lstStyle/>
          <a:p>
            <a:pPr algn="ctr" eaLnBrk="1" hangingPunct="1">
              <a:defRPr/>
            </a:pPr>
            <a:endParaRPr lang="en-US" sz="2200" dirty="0">
              <a:effectLst>
                <a:outerShdw blurRad="38100" dist="38100" dir="2700000" algn="tl">
                  <a:srgbClr val="000000"/>
                </a:outerShdw>
              </a:effectLst>
              <a:latin typeface="Papyrus" pitchFamily="-112" charset="0"/>
              <a:ea typeface="Papyrus" pitchFamily="-112" charset="0"/>
              <a:cs typeface="Papyrus" pitchFamily="-112" charset="0"/>
            </a:endParaRPr>
          </a:p>
          <a:p>
            <a:pPr algn="ctr" eaLnBrk="1" hangingPunct="1">
              <a:defRPr/>
            </a:pPr>
            <a:r>
              <a:rPr lang="en-US" sz="3200" b="1" dirty="0">
                <a:effectLst>
                  <a:outerShdw blurRad="38100" dist="38100" dir="2700000" algn="tl">
                    <a:srgbClr val="000000"/>
                  </a:outerShdw>
                </a:effectLst>
                <a:latin typeface="Papyrus" pitchFamily="-112" charset="0"/>
                <a:ea typeface="Papyrus" pitchFamily="-112" charset="0"/>
                <a:cs typeface="Papyrus" pitchFamily="-112" charset="0"/>
              </a:rPr>
              <a:t>Acupuncture</a:t>
            </a:r>
          </a:p>
          <a:p>
            <a:pPr algn="ctr" eaLnBrk="1" hangingPunct="1">
              <a:defRPr/>
            </a:pPr>
            <a:r>
              <a:rPr lang="en-US" sz="3200" b="1" dirty="0">
                <a:effectLst>
                  <a:outerShdw blurRad="38100" dist="38100" dir="2700000" algn="tl">
                    <a:srgbClr val="000000"/>
                  </a:outerShdw>
                </a:effectLst>
                <a:latin typeface="Papyrus" pitchFamily="-112" charset="0"/>
                <a:ea typeface="Papyrus" pitchFamily="-112" charset="0"/>
                <a:cs typeface="Papyrus" pitchFamily="-112" charset="0"/>
              </a:rPr>
              <a:t> Theories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txBox="1">
            <a:spLocks noChangeArrowheads="1"/>
          </p:cNvSpPr>
          <p:nvPr/>
        </p:nvSpPr>
        <p:spPr>
          <a:xfrm>
            <a:off x="457200" y="277813"/>
            <a:ext cx="8229600" cy="1139825"/>
          </a:xfrm>
          <a:prstGeom prst="rect">
            <a:avLst/>
          </a:prstGeom>
        </p:spPr>
        <p:txBody>
          <a:bodyPr/>
          <a:lstStyle/>
          <a:p>
            <a:pPr algn="ctr" eaLnBrk="1" hangingPunct="1">
              <a:defRPr/>
            </a:pPr>
            <a:r>
              <a:rPr lang="en-US" sz="5400" dirty="0">
                <a:effectLst>
                  <a:outerShdw blurRad="38100" dist="38100" dir="2700000" algn="tl">
                    <a:srgbClr val="000000"/>
                  </a:outerShdw>
                </a:effectLst>
                <a:latin typeface="Papyrus" pitchFamily="-105" charset="0"/>
                <a:ea typeface="Papyrus" pitchFamily="-105" charset="0"/>
                <a:cs typeface="Papyrus" pitchFamily="-105" charset="0"/>
              </a:rPr>
              <a:t>Acupuncture Theories</a:t>
            </a:r>
          </a:p>
        </p:txBody>
      </p:sp>
      <p:sp>
        <p:nvSpPr>
          <p:cNvPr id="32771" name="Rectangle 8"/>
          <p:cNvSpPr txBox="1">
            <a:spLocks noChangeArrowheads="1"/>
          </p:cNvSpPr>
          <p:nvPr/>
        </p:nvSpPr>
        <p:spPr bwMode="auto">
          <a:xfrm>
            <a:off x="428505" y="1479100"/>
            <a:ext cx="5791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577850" indent="-29527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2000"/>
              </a:spcBef>
              <a:buFont typeface="Calisto MT" pitchFamily="-112" charset="0"/>
              <a:buChar char="•"/>
            </a:pPr>
            <a:r>
              <a:rPr lang="en-US" altLang="en-US" sz="1600" b="1" u="sng" dirty="0">
                <a:cs typeface="Arial" panose="020B0604020202020204" pitchFamily="34" charset="0"/>
              </a:rPr>
              <a:t>Autonomic nervous system theory</a:t>
            </a:r>
          </a:p>
          <a:p>
            <a:pPr lvl="1" eaLnBrk="1" hangingPunct="1">
              <a:lnSpc>
                <a:spcPct val="90000"/>
              </a:lnSpc>
              <a:spcBef>
                <a:spcPts val="600"/>
              </a:spcBef>
              <a:buClr>
                <a:srgbClr val="858585"/>
              </a:buClr>
              <a:buFont typeface="Calisto MT" pitchFamily="-112" charset="0"/>
              <a:buChar char="•"/>
            </a:pPr>
            <a:r>
              <a:rPr lang="en-US" altLang="en-US" sz="1600" dirty="0">
                <a:cs typeface="Arial" panose="020B0604020202020204" pitchFamily="34" charset="0"/>
              </a:rPr>
              <a:t>Acupuncture stimulates the release of norepinephrine, acetylcholine and several types of opioids, affecting changes in their turnover rate, normalizing the autonomic nervous system, and reducing pain.</a:t>
            </a:r>
          </a:p>
          <a:p>
            <a:pPr lvl="1" eaLnBrk="1" hangingPunct="1">
              <a:lnSpc>
                <a:spcPct val="90000"/>
              </a:lnSpc>
              <a:spcBef>
                <a:spcPts val="600"/>
              </a:spcBef>
              <a:buClr>
                <a:srgbClr val="858585"/>
              </a:buClr>
              <a:buFont typeface="Calisto MT" pitchFamily="-112" charset="0"/>
              <a:buChar char="•"/>
            </a:pPr>
            <a:r>
              <a:rPr lang="en-US" sz="1600" dirty="0">
                <a:hlinkClick r:id="rId3"/>
              </a:rPr>
              <a:t>→ Acupuncture Effect and Central Autonomic Regulation (PMC Review) </a:t>
            </a:r>
            <a:endParaRPr lang="en-US" sz="1600" dirty="0"/>
          </a:p>
          <a:p>
            <a:pPr lvl="1" eaLnBrk="1" hangingPunct="1">
              <a:lnSpc>
                <a:spcPct val="90000"/>
              </a:lnSpc>
              <a:spcBef>
                <a:spcPts val="600"/>
              </a:spcBef>
              <a:buClr>
                <a:srgbClr val="858585"/>
              </a:buClr>
              <a:buFont typeface="Calisto MT" pitchFamily="-112" charset="0"/>
              <a:buChar char="•"/>
            </a:pPr>
            <a:r>
              <a:rPr lang="en-US" sz="1600" dirty="0">
                <a:hlinkClick r:id="rId4"/>
              </a:rPr>
              <a:t>→ The Autonomic Nervous System in Acupuncture (2025 Review)</a:t>
            </a:r>
            <a:endParaRPr lang="en-US" sz="1600" dirty="0"/>
          </a:p>
          <a:p>
            <a:pPr lvl="1" eaLnBrk="1" hangingPunct="1">
              <a:lnSpc>
                <a:spcPct val="90000"/>
              </a:lnSpc>
              <a:spcBef>
                <a:spcPts val="600"/>
              </a:spcBef>
              <a:buClr>
                <a:srgbClr val="858585"/>
              </a:buClr>
              <a:buFont typeface="Calisto MT" pitchFamily="-112" charset="0"/>
              <a:buChar char="•"/>
            </a:pPr>
            <a:endParaRPr lang="en-US" altLang="en-US" sz="1600" dirty="0">
              <a:cs typeface="Arial" panose="020B0604020202020204" pitchFamily="34" charset="0"/>
            </a:endParaRPr>
          </a:p>
          <a:p>
            <a:pPr eaLnBrk="1" hangingPunct="1">
              <a:lnSpc>
                <a:spcPct val="90000"/>
              </a:lnSpc>
              <a:spcBef>
                <a:spcPts val="2000"/>
              </a:spcBef>
              <a:buFont typeface="Calisto MT" pitchFamily="-112" charset="0"/>
              <a:buChar char="•"/>
            </a:pPr>
            <a:r>
              <a:rPr lang="en-US" altLang="en-US" sz="1600" b="1" u="sng" dirty="0">
                <a:cs typeface="Arial" panose="020B0604020202020204" pitchFamily="34" charset="0"/>
              </a:rPr>
              <a:t>Vascular-interstitial theory</a:t>
            </a:r>
          </a:p>
          <a:p>
            <a:pPr lvl="1" eaLnBrk="1" hangingPunct="1">
              <a:lnSpc>
                <a:spcPct val="90000"/>
              </a:lnSpc>
              <a:spcBef>
                <a:spcPts val="600"/>
              </a:spcBef>
              <a:buClr>
                <a:srgbClr val="858585"/>
              </a:buClr>
              <a:buFont typeface="Calisto MT" pitchFamily="-112" charset="0"/>
              <a:buChar char="•"/>
            </a:pPr>
            <a:r>
              <a:rPr lang="en-US" altLang="en-US" sz="1600" dirty="0">
                <a:cs typeface="Arial" panose="020B0604020202020204" pitchFamily="34" charset="0"/>
              </a:rPr>
              <a:t>Acupuncture  manipulates the electrical system of the body by creating or enhancing closed-circuit transport in tissues. This facilitates healing by allowing the transfer of material and electrical energy between normal and injured tissues.</a:t>
            </a:r>
          </a:p>
          <a:p>
            <a:pPr lvl="1" eaLnBrk="1" hangingPunct="1">
              <a:lnSpc>
                <a:spcPct val="90000"/>
              </a:lnSpc>
              <a:spcBef>
                <a:spcPts val="600"/>
              </a:spcBef>
              <a:buClr>
                <a:srgbClr val="858585"/>
              </a:buClr>
              <a:buFont typeface="Calisto MT" pitchFamily="-112" charset="0"/>
              <a:buChar char="•"/>
            </a:pPr>
            <a:r>
              <a:rPr lang="en-US" sz="1600" dirty="0">
                <a:hlinkClick r:id="rId5"/>
              </a:rPr>
              <a:t>→ Acupoint-originated Interstitial Fluid Network (PMC)</a:t>
            </a:r>
            <a:endParaRPr lang="en-US" sz="1600" dirty="0"/>
          </a:p>
          <a:p>
            <a:pPr lvl="1" eaLnBrk="1" hangingPunct="1">
              <a:lnSpc>
                <a:spcPct val="90000"/>
              </a:lnSpc>
              <a:spcBef>
                <a:spcPts val="600"/>
              </a:spcBef>
              <a:buClr>
                <a:srgbClr val="858585"/>
              </a:buClr>
              <a:buFont typeface="Calisto MT" pitchFamily="-112" charset="0"/>
              <a:buChar char="•"/>
            </a:pPr>
            <a:endParaRPr lang="en-US" altLang="en-US" sz="1600" dirty="0">
              <a:cs typeface="Arial" panose="020B0604020202020204" pitchFamily="34" charset="0"/>
            </a:endParaRPr>
          </a:p>
        </p:txBody>
      </p:sp>
      <p:pic>
        <p:nvPicPr>
          <p:cNvPr id="9" name="Picture 8" descr="acupuncture man smalle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69063" y="1905000"/>
            <a:ext cx="2278062" cy="3124200"/>
          </a:xfrm>
          <a:prstGeom prst="rect">
            <a:avLst/>
          </a:prstGeom>
          <a:noFill/>
          <a:ln w="28575">
            <a:solidFill>
              <a:srgbClr val="333333"/>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32773"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81800" y="4876800"/>
            <a:ext cx="2052638" cy="14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543800" y="1600200"/>
            <a:ext cx="1320800"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ackground Image"/>
          <p:cNvPicPr>
            <a:picLocks noChangeAspect="1"/>
          </p:cNvPicPr>
          <p:nvPr/>
        </p:nvPicPr>
        <p:blipFill>
          <a:blip r:embed="rId2"/>
          <a:srcRect l="5553" r="5553"/>
          <a:stretch>
            <a:fillRect/>
          </a:stretch>
        </p:blipFill>
        <p:spPr>
          <a:xfrm>
            <a:off x="0" y="0"/>
            <a:ext cx="9144000" cy="6858000"/>
          </a:xfrm>
          <a:prstGeom prst="rect">
            <a:avLst/>
          </a:prstGeom>
        </p:spPr>
      </p:pic>
      <p:sp>
        <p:nvSpPr>
          <p:cNvPr id="21" name="Dark Overlay"/>
          <p:cNvSpPr/>
          <p:nvPr/>
        </p:nvSpPr>
        <p:spPr>
          <a:xfrm>
            <a:off x="0" y="0"/>
            <a:ext cx="9144000" cy="6858000"/>
          </a:xfrm>
          <a:prstGeom prst="rect">
            <a:avLst/>
          </a:prstGeom>
          <a:solidFill>
            <a:srgbClr val="0D3B4A">
              <a:alpha val="72000"/>
            </a:srgbClr>
          </a:solidFill>
          <a:ln>
            <a:noFill/>
          </a:ln>
        </p:spPr>
        <p:txBody>
          <a:bodyPr/>
          <a:lstStyle/>
          <a:p>
            <a:endParaRPr lang="en-US"/>
          </a:p>
        </p:txBody>
      </p:sp>
      <p:sp>
        <p:nvSpPr>
          <p:cNvPr id="2" name="Title 1"/>
          <p:cNvSpPr>
            <a:spLocks noGrp="1"/>
          </p:cNvSpPr>
          <p:nvPr>
            <p:ph type="title"/>
          </p:nvPr>
        </p:nvSpPr>
        <p:spPr>
          <a:xfrm>
            <a:off x="457200" y="274638"/>
            <a:ext cx="5486400" cy="762000"/>
          </a:xfrm>
        </p:spPr>
        <p:txBody>
          <a:bodyPr vert="horz" lIns="91440" tIns="45720" rIns="91440" bIns="45720" rtlCol="0" anchor="b">
            <a:normAutofit fontScale="90000"/>
          </a:bodyPr>
          <a:lstStyle/>
          <a:p>
            <a:pPr algn="l"/>
            <a:r>
              <a:rPr lang="en-US" sz="2800" b="1">
                <a:solidFill>
                  <a:srgbClr val="FFFFFF"/>
                </a:solidFill>
                <a:effectLst>
                  <a:outerShdw blurRad="38100" dist="38100" dir="2700000" algn="tl">
                    <a:srgbClr val="000000">
                      <a:alpha val="60000"/>
                    </a:srgbClr>
                  </a:outerShdw>
                </a:effectLst>
                <a:latin typeface="Papyrus" panose="03070502060502030205" pitchFamily="66" charset="0"/>
              </a:rPr>
              <a:t>NADA Protocol for Addiction &amp; Behavioral Health</a:t>
            </a:r>
          </a:p>
        </p:txBody>
      </p:sp>
      <p:sp>
        <p:nvSpPr>
          <p:cNvPr id="22" name="Subtitle"/>
          <p:cNvSpPr txBox="1"/>
          <p:nvPr/>
        </p:nvSpPr>
        <p:spPr>
          <a:xfrm>
            <a:off x="457200" y="1066800"/>
            <a:ext cx="5486400" cy="381000"/>
          </a:xfrm>
          <a:prstGeom prst="rect">
            <a:avLst/>
          </a:prstGeom>
          <a:noFill/>
        </p:spPr>
        <p:txBody>
          <a:bodyPr lIns="91440" tIns="45720" rIns="91440" bIns="45720" anchor="t">
            <a:normAutofit/>
          </a:bodyPr>
          <a:lstStyle/>
          <a:p>
            <a:pPr algn="l"/>
            <a:r>
              <a:rPr lang="en-US" sz="1400" i="1">
                <a:solidFill>
                  <a:srgbClr val="D6EFF7"/>
                </a:solidFill>
                <a:latin typeface="Arial" panose="020B0604020202020204" pitchFamily="34" charset="0"/>
              </a:rPr>
              <a:t>National Acupuncture Detoxification Association (5 Ear Points)</a:t>
            </a:r>
          </a:p>
        </p:txBody>
      </p:sp>
      <p:sp>
        <p:nvSpPr>
          <p:cNvPr id="23" name="Five Points"/>
          <p:cNvSpPr txBox="1"/>
          <p:nvPr/>
        </p:nvSpPr>
        <p:spPr>
          <a:xfrm>
            <a:off x="457200" y="1524000"/>
            <a:ext cx="5486400" cy="457200"/>
          </a:xfrm>
          <a:prstGeom prst="rect">
            <a:avLst/>
          </a:prstGeom>
          <a:solidFill>
            <a:srgbClr val="0A5E6B">
              <a:alpha val="65000"/>
            </a:srgbClr>
          </a:solidFill>
          <a:ln w="12700">
            <a:solidFill>
              <a:srgbClr val="4DB8C7">
                <a:alpha val="50000"/>
              </a:srgbClr>
            </a:solidFill>
          </a:ln>
        </p:spPr>
        <p:txBody>
          <a:bodyPr lIns="137160" tIns="45720" rIns="91440" bIns="45720" anchor="ctr">
            <a:normAutofit fontScale="92500"/>
          </a:bodyPr>
          <a:lstStyle/>
          <a:p>
            <a:pPr algn="l"/>
            <a:r>
              <a:rPr lang="en-US" sz="1600" b="1" dirty="0">
                <a:solidFill>
                  <a:srgbClr val="FFFFFF"/>
                </a:solidFill>
                <a:latin typeface="Arial" panose="020B0604020202020204" pitchFamily="34" charset="0"/>
              </a:rPr>
              <a:t>5 Points:  </a:t>
            </a:r>
            <a:r>
              <a:rPr lang="en-US" sz="1500" dirty="0">
                <a:solidFill>
                  <a:srgbClr val="E0F0F5"/>
                </a:solidFill>
                <a:latin typeface="Arial" panose="020B0604020202020204" pitchFamily="34" charset="0"/>
              </a:rPr>
              <a:t>Sympathetic  |  Shen Men  |  Kidney  |  Liver  |  Lung</a:t>
            </a:r>
          </a:p>
        </p:txBody>
      </p:sp>
      <p:sp>
        <p:nvSpPr>
          <p:cNvPr id="24" name="Content"/>
          <p:cNvSpPr txBox="1"/>
          <p:nvPr/>
        </p:nvSpPr>
        <p:spPr>
          <a:xfrm>
            <a:off x="457200" y="2438400"/>
            <a:ext cx="5486400" cy="3505200"/>
          </a:xfrm>
          <a:prstGeom prst="rect">
            <a:avLst/>
          </a:prstGeom>
          <a:noFill/>
        </p:spPr>
        <p:txBody>
          <a:bodyPr lIns="137160" tIns="91440" rIns="91440" bIns="91440" anchor="t">
            <a:normAutofit fontScale="92500" lnSpcReduction="20000"/>
          </a:bodyPr>
          <a:lstStyle/>
          <a:p>
            <a:pPr marL="228600" indent="-228600" algn="l">
              <a:lnSpc>
                <a:spcPct val="100000"/>
              </a:lnSpc>
              <a:spcBef>
                <a:spcPts val="900"/>
              </a:spcBef>
              <a:buFont typeface="Arial" panose="020B0604020202020204" pitchFamily="34" charset="0"/>
              <a:buChar char="▸"/>
            </a:pPr>
            <a:r>
              <a:rPr lang="en-US" dirty="0">
                <a:solidFill>
                  <a:srgbClr val="FFFFFF"/>
                </a:solidFill>
                <a:latin typeface="Arial" panose="020B0604020202020204" pitchFamily="34" charset="0"/>
              </a:rPr>
              <a:t>Group or individual sessions (30–45 minutes)</a:t>
            </a:r>
          </a:p>
          <a:p>
            <a:pPr marL="228600" indent="-228600" algn="l">
              <a:lnSpc>
                <a:spcPct val="100000"/>
              </a:lnSpc>
              <a:spcBef>
                <a:spcPts val="900"/>
              </a:spcBef>
              <a:buFont typeface="Arial" panose="020B0604020202020204" pitchFamily="34" charset="0"/>
              <a:buChar char="▸"/>
            </a:pPr>
            <a:r>
              <a:rPr lang="en-US" dirty="0">
                <a:solidFill>
                  <a:srgbClr val="FFFFFF"/>
                </a:solidFill>
                <a:latin typeface="Arial" panose="020B0604020202020204" pitchFamily="34" charset="0"/>
              </a:rPr>
              <a:t>Reduces cravings, anxiety, and withdrawal symptoms</a:t>
            </a:r>
          </a:p>
          <a:p>
            <a:pPr marL="228600" indent="-228600" algn="l">
              <a:lnSpc>
                <a:spcPct val="100000"/>
              </a:lnSpc>
              <a:spcBef>
                <a:spcPts val="900"/>
              </a:spcBef>
              <a:buFont typeface="Arial" panose="020B0604020202020204" pitchFamily="34" charset="0"/>
              <a:buChar char="▸"/>
            </a:pPr>
            <a:r>
              <a:rPr lang="en-US" dirty="0">
                <a:solidFill>
                  <a:srgbClr val="FFFFFF"/>
                </a:solidFill>
                <a:latin typeface="Arial" panose="020B0604020202020204" pitchFamily="34" charset="0"/>
              </a:rPr>
              <a:t>Improves sleep quality and treatment retention</a:t>
            </a:r>
          </a:p>
          <a:p>
            <a:pPr marL="228600" indent="-228600" algn="l">
              <a:lnSpc>
                <a:spcPct val="100000"/>
              </a:lnSpc>
              <a:spcBef>
                <a:spcPts val="900"/>
              </a:spcBef>
              <a:buFont typeface="Arial" panose="020B0604020202020204" pitchFamily="34" charset="0"/>
              <a:buChar char="▸"/>
            </a:pPr>
            <a:r>
              <a:rPr lang="en-US" dirty="0">
                <a:solidFill>
                  <a:srgbClr val="FFFFFF"/>
                </a:solidFill>
                <a:latin typeface="Arial" panose="020B0604020202020204" pitchFamily="34" charset="0"/>
              </a:rPr>
              <a:t>Proven adjunct in Native communities, VA, prisons, and recovery programs</a:t>
            </a:r>
          </a:p>
          <a:p>
            <a:pPr marL="228600" indent="-228600">
              <a:spcBef>
                <a:spcPts val="900"/>
              </a:spcBef>
              <a:buFont typeface="Arial" panose="020B0604020202020204" pitchFamily="34" charset="0"/>
              <a:buChar char="▸"/>
            </a:pPr>
            <a:r>
              <a:rPr lang="en-US" dirty="0"/>
              <a:t>The technique is variously referred to in existing literature as acupuncture detoxification, </a:t>
            </a:r>
            <a:r>
              <a:rPr lang="en-US" dirty="0" err="1"/>
              <a:t>acu</a:t>
            </a:r>
            <a:r>
              <a:rPr lang="en-US" dirty="0"/>
              <a:t> detox, NADA acupuncture, the three-point protocol, the five-point protocol, five-needle protocol, 5NP, the SMART protocol, and Auricular Acupuncture (abbreviated AA).</a:t>
            </a:r>
            <a:endParaRPr lang="en-US" dirty="0">
              <a:solidFill>
                <a:srgbClr val="FFFFFF"/>
              </a:solidFill>
              <a:latin typeface="Arial" panose="020B0604020202020204" pitchFamily="34" charset="0"/>
            </a:endParaRPr>
          </a:p>
          <a:p>
            <a:pPr marL="228600" indent="-228600" algn="l">
              <a:lnSpc>
                <a:spcPct val="100000"/>
              </a:lnSpc>
              <a:spcBef>
                <a:spcPts val="1200"/>
              </a:spcBef>
              <a:buNone/>
            </a:pPr>
            <a:r>
              <a:rPr lang="en-US" i="1" dirty="0">
                <a:solidFill>
                  <a:srgbClr val="C0E8F0"/>
                </a:solidFill>
                <a:latin typeface="Arial" panose="020B0604020202020204" pitchFamily="34" charset="0"/>
                <a:hlinkClick r:id="rId3"/>
              </a:rPr>
              <a:t>Research: NADA Evidence Summary</a:t>
            </a:r>
            <a:endParaRPr lang="en-US" i="1" dirty="0">
              <a:solidFill>
                <a:srgbClr val="C0E8F0"/>
              </a:solidFill>
              <a:latin typeface="Arial" panose="020B0604020202020204" pitchFamily="34" charset="0"/>
            </a:endParaRPr>
          </a:p>
        </p:txBody>
      </p:sp>
      <p:pic>
        <p:nvPicPr>
          <p:cNvPr id="25" name="Ear Acupuncture"/>
          <p:cNvPicPr>
            <a:picLocks noChangeAspect="1"/>
          </p:cNvPicPr>
          <p:nvPr/>
        </p:nvPicPr>
        <p:blipFill>
          <a:blip r:embed="rId4"/>
          <a:srcRect t="5553" b="5553"/>
          <a:stretch>
            <a:fillRect/>
          </a:stretch>
        </p:blipFill>
        <p:spPr>
          <a:xfrm>
            <a:off x="6172200" y="1524000"/>
            <a:ext cx="2514600" cy="3352800"/>
          </a:xfrm>
          <a:prstGeom prst="roundRect">
            <a:avLst>
              <a:gd name="adj" fmla="val 5000"/>
            </a:avLst>
          </a:prstGeom>
          <a:ln w="25400">
            <a:solidFill>
              <a:srgbClr val="FFFFFF">
                <a:alpha val="50000"/>
              </a:srgbClr>
            </a:solidFill>
          </a:ln>
          <a:effectLst>
            <a:outerShdw blurRad="76200" dist="38100" dir="5400000" algn="t">
              <a:srgbClr val="000000">
                <a:alpha val="40000"/>
              </a:srgbClr>
            </a:outerShdw>
          </a:effectLst>
        </p:spPr>
      </p:pic>
      <p:sp>
        <p:nvSpPr>
          <p:cNvPr id="26" name="Ear Caption"/>
          <p:cNvSpPr txBox="1"/>
          <p:nvPr/>
        </p:nvSpPr>
        <p:spPr>
          <a:xfrm>
            <a:off x="6172200" y="4927600"/>
            <a:ext cx="2514600" cy="381000"/>
          </a:xfrm>
          <a:prstGeom prst="rect">
            <a:avLst/>
          </a:prstGeom>
          <a:noFill/>
        </p:spPr>
        <p:txBody>
          <a:bodyPr lIns="45720" tIns="45720" rIns="45720" bIns="45720" anchor="t">
            <a:normAutofit/>
          </a:bodyPr>
          <a:lstStyle/>
          <a:p>
            <a:pPr algn="ctr"/>
            <a:r>
              <a:rPr lang="en-US" sz="1100" i="1">
                <a:solidFill>
                  <a:srgbClr val="D6EFF7"/>
                </a:solidFill>
                <a:latin typeface="Arial" panose="020B0604020202020204" pitchFamily="34" charset="0"/>
              </a:rPr>
              <a:t>NADA 5-Point Ear Protocol</a:t>
            </a:r>
          </a:p>
        </p:txBody>
      </p:sp>
    </p:spTree>
    <p:extLst>
      <p:ext uri="{BB962C8B-B14F-4D97-AF65-F5344CB8AC3E}">
        <p14:creationId xmlns:p14="http://schemas.microsoft.com/office/powerpoint/2010/main" val="3902042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ackground Image"/>
          <p:cNvPicPr>
            <a:picLocks noChangeAspect="1"/>
          </p:cNvPicPr>
          <p:nvPr/>
        </p:nvPicPr>
        <p:blipFill>
          <a:blip r:embed="rId2"/>
          <a:srcRect l="5553" r="5553"/>
          <a:stretch>
            <a:fillRect/>
          </a:stretch>
        </p:blipFill>
        <p:spPr>
          <a:xfrm>
            <a:off x="0" y="0"/>
            <a:ext cx="9144000" cy="6858000"/>
          </a:xfrm>
          <a:prstGeom prst="rect">
            <a:avLst/>
          </a:prstGeom>
        </p:spPr>
      </p:pic>
      <p:sp>
        <p:nvSpPr>
          <p:cNvPr id="31" name="Dark Overlay"/>
          <p:cNvSpPr/>
          <p:nvPr/>
        </p:nvSpPr>
        <p:spPr>
          <a:xfrm>
            <a:off x="0" y="0"/>
            <a:ext cx="9144000" cy="6858000"/>
          </a:xfrm>
          <a:prstGeom prst="rect">
            <a:avLst/>
          </a:prstGeom>
          <a:solidFill>
            <a:srgbClr val="0A2A38">
              <a:alpha val="68000"/>
            </a:srgbClr>
          </a:solidFill>
          <a:ln>
            <a:noFill/>
          </a:ln>
        </p:spPr>
        <p:txBody>
          <a:bodyPr/>
          <a:lstStyle/>
          <a:p>
            <a:endParaRPr lang="en-US" dirty="0"/>
          </a:p>
        </p:txBody>
      </p:sp>
      <p:sp>
        <p:nvSpPr>
          <p:cNvPr id="2" name="Title 1"/>
          <p:cNvSpPr>
            <a:spLocks noGrp="1"/>
          </p:cNvSpPr>
          <p:nvPr>
            <p:ph type="title"/>
          </p:nvPr>
        </p:nvSpPr>
        <p:spPr>
          <a:xfrm>
            <a:off x="434009" y="1231418"/>
            <a:ext cx="5486400" cy="762000"/>
          </a:xfrm>
        </p:spPr>
        <p:txBody>
          <a:bodyPr vert="horz" lIns="91440" tIns="45720" rIns="91440" bIns="45720" rtlCol="0" anchor="b">
            <a:noAutofit/>
          </a:bodyPr>
          <a:lstStyle/>
          <a:p>
            <a:pPr algn="l"/>
            <a:r>
              <a:rPr lang="en-US" sz="4000" b="1" dirty="0">
                <a:solidFill>
                  <a:srgbClr val="FFFFFF"/>
                </a:solidFill>
                <a:effectLst>
                  <a:outerShdw blurRad="38100" dist="38100" dir="2700000" algn="tl">
                    <a:srgbClr val="000000">
                      <a:alpha val="60000"/>
                    </a:srgbClr>
                  </a:outerShdw>
                </a:effectLst>
                <a:latin typeface="Papyrus" panose="03070502060502030205" pitchFamily="66" charset="0"/>
              </a:rPr>
              <a:t>Hypothalamus / HPA Axis Regulation</a:t>
            </a:r>
          </a:p>
        </p:txBody>
      </p:sp>
      <p:sp>
        <p:nvSpPr>
          <p:cNvPr id="32" name="Subtitle"/>
          <p:cNvSpPr txBox="1"/>
          <p:nvPr/>
        </p:nvSpPr>
        <p:spPr>
          <a:xfrm>
            <a:off x="457200" y="2095500"/>
            <a:ext cx="5486400" cy="533400"/>
          </a:xfrm>
          <a:prstGeom prst="rect">
            <a:avLst/>
          </a:prstGeom>
          <a:noFill/>
        </p:spPr>
        <p:txBody>
          <a:bodyPr lIns="91440" tIns="45720" rIns="91440" bIns="45720" anchor="t">
            <a:noAutofit/>
          </a:bodyPr>
          <a:lstStyle/>
          <a:p>
            <a:pPr algn="l">
              <a:lnSpc>
                <a:spcPct val="110000"/>
              </a:lnSpc>
            </a:pPr>
            <a:r>
              <a:rPr lang="en-US" sz="2000" i="1" dirty="0">
                <a:solidFill>
                  <a:srgbClr val="D6EFF7"/>
                </a:solidFill>
                <a:latin typeface="Arial" panose="020B0604020202020204" pitchFamily="34" charset="0"/>
              </a:rPr>
              <a:t>Acupuncture modulates the Hypothalamus-Pituitary-Adrenal (HPA) Axis — the body’s master stress &amp; regulatory system.</a:t>
            </a:r>
          </a:p>
        </p:txBody>
      </p:sp>
      <p:sp>
        <p:nvSpPr>
          <p:cNvPr id="33" name="Content"/>
          <p:cNvSpPr txBox="1"/>
          <p:nvPr/>
        </p:nvSpPr>
        <p:spPr>
          <a:xfrm>
            <a:off x="457200" y="3403118"/>
            <a:ext cx="5486400" cy="2971800"/>
          </a:xfrm>
          <a:prstGeom prst="rect">
            <a:avLst/>
          </a:prstGeom>
          <a:noFill/>
        </p:spPr>
        <p:txBody>
          <a:bodyPr lIns="137160" tIns="91440" rIns="91440" bIns="91440" anchor="t">
            <a:normAutofit/>
          </a:bodyPr>
          <a:lstStyle/>
          <a:p>
            <a:pPr marL="228600" indent="-228600" algn="l">
              <a:lnSpc>
                <a:spcPct val="110000"/>
              </a:lnSpc>
              <a:spcBef>
                <a:spcPts val="900"/>
              </a:spcBef>
              <a:buFont typeface="Arial" panose="020B0604020202020204" pitchFamily="34" charset="0"/>
              <a:buChar char="▸"/>
            </a:pPr>
            <a:r>
              <a:rPr lang="en-US" dirty="0">
                <a:solidFill>
                  <a:srgbClr val="FFFFFF"/>
                </a:solidFill>
                <a:latin typeface="Arial" panose="020B0604020202020204" pitchFamily="34" charset="0"/>
              </a:rPr>
              <a:t>Helps balance cortisol, hormones, and the autonomic nervous system</a:t>
            </a:r>
          </a:p>
          <a:p>
            <a:pPr marL="228600" indent="-228600" algn="l">
              <a:lnSpc>
                <a:spcPct val="110000"/>
              </a:lnSpc>
              <a:spcBef>
                <a:spcPts val="900"/>
              </a:spcBef>
              <a:buFont typeface="Arial" panose="020B0604020202020204" pitchFamily="34" charset="0"/>
              <a:buChar char="▸"/>
            </a:pPr>
            <a:r>
              <a:rPr lang="en-US" dirty="0">
                <a:solidFill>
                  <a:srgbClr val="FFFFFF"/>
                </a:solidFill>
                <a:latin typeface="Arial" panose="020B0604020202020204" pitchFamily="34" charset="0"/>
              </a:rPr>
              <a:t>Supports trauma recovery, anxiety, insomnia, chronic stress, and adrenal fatigue</a:t>
            </a:r>
          </a:p>
          <a:p>
            <a:pPr marL="228600" indent="-228600" algn="l">
              <a:lnSpc>
                <a:spcPct val="110000"/>
              </a:lnSpc>
              <a:spcBef>
                <a:spcPts val="900"/>
              </a:spcBef>
              <a:buFont typeface="Arial" panose="020B0604020202020204" pitchFamily="34" charset="0"/>
              <a:buChar char="▸"/>
            </a:pPr>
            <a:r>
              <a:rPr lang="en-US" b="1" dirty="0">
                <a:solidFill>
                  <a:srgbClr val="FFFFFF"/>
                </a:solidFill>
                <a:latin typeface="Arial" panose="020B0604020202020204" pitchFamily="34" charset="0"/>
              </a:rPr>
              <a:t>Key Points: </a:t>
            </a:r>
            <a:r>
              <a:rPr lang="en-US" dirty="0">
                <a:solidFill>
                  <a:srgbClr val="FFFFFF"/>
                </a:solidFill>
                <a:latin typeface="Arial" panose="020B0604020202020204" pitchFamily="34" charset="0"/>
              </a:rPr>
              <a:t>ST36, BL23, auricular concha, etc.</a:t>
            </a:r>
          </a:p>
          <a:p>
            <a:pPr marL="228600" indent="-228600" algn="l">
              <a:lnSpc>
                <a:spcPct val="110000"/>
              </a:lnSpc>
              <a:spcBef>
                <a:spcPts val="1400"/>
              </a:spcBef>
              <a:buNone/>
            </a:pPr>
            <a:r>
              <a:rPr lang="en-US" i="1" dirty="0">
                <a:solidFill>
                  <a:srgbClr val="C0E8F0"/>
                </a:solidFill>
                <a:latin typeface="Arial" panose="020B0604020202020204" pitchFamily="34" charset="0"/>
                <a:hlinkClick r:id="rId3"/>
              </a:rPr>
              <a:t>Research: Recent reviews show acupuncture regulates HPA dysfunction and improves HRV.</a:t>
            </a:r>
            <a:endParaRPr lang="en-US" i="1" dirty="0">
              <a:solidFill>
                <a:srgbClr val="C0E8F0"/>
              </a:solidFill>
              <a:latin typeface="Arial" panose="020B0604020202020204" pitchFamily="34" charset="0"/>
            </a:endParaRPr>
          </a:p>
        </p:txBody>
      </p:sp>
      <p:pic>
        <p:nvPicPr>
          <p:cNvPr id="34" name="HPA Diagram"/>
          <p:cNvPicPr>
            <a:picLocks noChangeAspect="1"/>
          </p:cNvPicPr>
          <p:nvPr/>
        </p:nvPicPr>
        <p:blipFill>
          <a:blip r:embed="rId4"/>
          <a:srcRect l="4748" r="4754"/>
          <a:stretch>
            <a:fillRect/>
          </a:stretch>
        </p:blipFill>
        <p:spPr>
          <a:xfrm>
            <a:off x="5943600" y="1371600"/>
            <a:ext cx="2819400" cy="2114550"/>
          </a:xfrm>
          <a:prstGeom prst="roundRect">
            <a:avLst>
              <a:gd name="adj" fmla="val 5000"/>
            </a:avLst>
          </a:prstGeom>
          <a:ln w="25400">
            <a:solidFill>
              <a:srgbClr val="FFFFFF">
                <a:alpha val="45000"/>
              </a:srgbClr>
            </a:solidFill>
          </a:ln>
          <a:effectLst>
            <a:outerShdw blurRad="76200" dist="38100" dir="5400000" algn="t">
              <a:srgbClr val="000000">
                <a:alpha val="40000"/>
              </a:srgbClr>
            </a:outerShdw>
          </a:effectLst>
        </p:spPr>
      </p:pic>
      <p:sp>
        <p:nvSpPr>
          <p:cNvPr id="35" name="Diagram Caption"/>
          <p:cNvSpPr txBox="1"/>
          <p:nvPr/>
        </p:nvSpPr>
        <p:spPr>
          <a:xfrm>
            <a:off x="5943600" y="3536950"/>
            <a:ext cx="2819400" cy="381000"/>
          </a:xfrm>
          <a:prstGeom prst="rect">
            <a:avLst/>
          </a:prstGeom>
          <a:noFill/>
        </p:spPr>
        <p:txBody>
          <a:bodyPr lIns="45720" tIns="45720" rIns="45720" bIns="45720" anchor="t">
            <a:normAutofit/>
          </a:bodyPr>
          <a:lstStyle/>
          <a:p>
            <a:pPr algn="ctr"/>
            <a:r>
              <a:rPr lang="en-US" sz="1100" i="1">
                <a:solidFill>
                  <a:srgbClr val="D6EFF7"/>
                </a:solidFill>
                <a:latin typeface="Arial" panose="020B0604020202020204" pitchFamily="34" charset="0"/>
              </a:rPr>
              <a:t>HPA Axis Feedback Loop</a:t>
            </a:r>
          </a:p>
        </p:txBody>
      </p:sp>
    </p:spTree>
    <p:extLst>
      <p:ext uri="{BB962C8B-B14F-4D97-AF65-F5344CB8AC3E}">
        <p14:creationId xmlns:p14="http://schemas.microsoft.com/office/powerpoint/2010/main" val="3802042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F0D1A296-1CFA-9DD3-E794-38E13A4A0264}"/>
              </a:ext>
            </a:extLst>
          </p:cNvPr>
          <p:cNvSpPr>
            <a:spLocks noGrp="1"/>
          </p:cNvSpPr>
          <p:nvPr>
            <p:ph idx="1"/>
          </p:nvPr>
        </p:nvSpPr>
        <p:spPr>
          <a:xfrm>
            <a:off x="3737610" y="1825625"/>
            <a:ext cx="5025390" cy="4351338"/>
          </a:xfrm>
        </p:spPr>
        <p:txBody>
          <a:bodyPr>
            <a:normAutofit/>
          </a:bodyPr>
          <a:lstStyle/>
          <a:p>
            <a:r>
              <a:rPr lang="en-US" dirty="0"/>
              <a:t>What is Qigong?</a:t>
            </a:r>
          </a:p>
          <a:p>
            <a:pPr marL="0" indent="0" algn="ctr">
              <a:buNone/>
            </a:pPr>
            <a:r>
              <a:rPr lang="en-US" sz="1800" dirty="0"/>
              <a:t>Medical Qigong is a hands-on energetic healing practice where a trained practitioner uses focused intention, breath, visualization, and sometimes gentle movements or touch to diagnose and treat imbalances in the body’s vital energy (Qi).</a:t>
            </a:r>
          </a:p>
          <a:p>
            <a:pPr marL="0" indent="0" algn="ctr">
              <a:buNone/>
            </a:pPr>
            <a:endParaRPr lang="en-US" sz="1800" dirty="0"/>
          </a:p>
          <a:p>
            <a:pPr marL="0" indent="0" algn="ctr">
              <a:buNone/>
            </a:pPr>
            <a:r>
              <a:rPr lang="en-US" dirty="0"/>
              <a:t>Watch this 2-minute summary of one of our graduating class presenting at the </a:t>
            </a:r>
            <a:r>
              <a:rPr lang="en-US" b="1" dirty="0"/>
              <a:t>May 2026 Harvard Medical School conference</a:t>
            </a:r>
            <a:r>
              <a:rPr lang="en-US" dirty="0"/>
              <a:t> on </a:t>
            </a:r>
          </a:p>
          <a:p>
            <a:pPr marL="0" indent="0" algn="ctr">
              <a:buNone/>
            </a:pPr>
            <a:r>
              <a:rPr lang="en-US" b="1" dirty="0"/>
              <a:t>"</a:t>
            </a:r>
            <a:r>
              <a:rPr lang="en-US" b="1" dirty="0">
                <a:hlinkClick r:id="rId3"/>
              </a:rPr>
              <a:t>The Science of Tai Chi and Qi Gong</a:t>
            </a:r>
            <a:r>
              <a:rPr lang="en-US" b="1" dirty="0"/>
              <a:t>"</a:t>
            </a:r>
          </a:p>
        </p:txBody>
      </p:sp>
      <p:pic>
        <p:nvPicPr>
          <p:cNvPr id="9" name="Content Placeholder 8">
            <a:extLst>
              <a:ext uri="{FF2B5EF4-FFF2-40B4-BE49-F238E27FC236}">
                <a16:creationId xmlns:a16="http://schemas.microsoft.com/office/drawing/2014/main" id="{82A761A0-F628-4B94-E50F-066635280A7B}"/>
              </a:ext>
            </a:extLst>
          </p:cNvPr>
          <p:cNvPicPr>
            <a:picLocks noChangeAspect="1"/>
          </p:cNvPicPr>
          <p:nvPr/>
        </p:nvPicPr>
        <p:blipFill>
          <a:blip r:embed="rId4"/>
          <a:srcRect l="20635" r="16111" b="-1"/>
          <a:stretch>
            <a:fillRect/>
          </a:stretch>
        </p:blipFill>
        <p:spPr>
          <a:xfrm>
            <a:off x="228600" y="10"/>
            <a:ext cx="3257530" cy="6857990"/>
          </a:xfrm>
          <a:prstGeom prst="rect">
            <a:avLst/>
          </a:prstGeom>
        </p:spPr>
      </p:pic>
      <p:sp>
        <p:nvSpPr>
          <p:cNvPr id="10" name="TextBox 9">
            <a:extLst>
              <a:ext uri="{FF2B5EF4-FFF2-40B4-BE49-F238E27FC236}">
                <a16:creationId xmlns:a16="http://schemas.microsoft.com/office/drawing/2014/main" id="{0A5F5345-A679-11FE-64E5-1AB28BF473DF}"/>
              </a:ext>
            </a:extLst>
          </p:cNvPr>
          <p:cNvSpPr txBox="1"/>
          <p:nvPr/>
        </p:nvSpPr>
        <p:spPr>
          <a:xfrm>
            <a:off x="3962400" y="457200"/>
            <a:ext cx="4219425" cy="769441"/>
          </a:xfrm>
          <a:prstGeom prst="rect">
            <a:avLst/>
          </a:prstGeom>
          <a:noFill/>
        </p:spPr>
        <p:txBody>
          <a:bodyPr wrap="none" rtlCol="0">
            <a:spAutoFit/>
          </a:bodyPr>
          <a:lstStyle/>
          <a:p>
            <a:r>
              <a:rPr lang="en-US" sz="4400" dirty="0">
                <a:latin typeface="Papyrus" panose="03070502060502030205" pitchFamily="66" charset="0"/>
              </a:rPr>
              <a:t>Medical Qigong</a:t>
            </a:r>
          </a:p>
        </p:txBody>
      </p:sp>
    </p:spTree>
    <p:extLst>
      <p:ext uri="{BB962C8B-B14F-4D97-AF65-F5344CB8AC3E}">
        <p14:creationId xmlns:p14="http://schemas.microsoft.com/office/powerpoint/2010/main" val="2842087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Background Image"/>
          <p:cNvPicPr>
            <a:picLocks noChangeAspect="1"/>
          </p:cNvPicPr>
          <p:nvPr/>
        </p:nvPicPr>
        <p:blipFill>
          <a:blip r:embed="rId3"/>
          <a:srcRect l="5553" r="5553"/>
          <a:stretch>
            <a:fillRect/>
          </a:stretch>
        </p:blipFill>
        <p:spPr>
          <a:xfrm>
            <a:off x="0" y="0"/>
            <a:ext cx="9144000" cy="6858000"/>
          </a:xfrm>
          <a:prstGeom prst="rect">
            <a:avLst/>
          </a:prstGeom>
        </p:spPr>
      </p:pic>
      <p:sp>
        <p:nvSpPr>
          <p:cNvPr id="41" name="Dark Overlay"/>
          <p:cNvSpPr/>
          <p:nvPr/>
        </p:nvSpPr>
        <p:spPr>
          <a:xfrm>
            <a:off x="0" y="0"/>
            <a:ext cx="9144000" cy="6858000"/>
          </a:xfrm>
          <a:prstGeom prst="rect">
            <a:avLst/>
          </a:prstGeom>
          <a:solidFill>
            <a:srgbClr val="081E28">
              <a:alpha val="65000"/>
            </a:srgbClr>
          </a:solidFill>
          <a:ln>
            <a:noFill/>
          </a:ln>
        </p:spPr>
        <p:txBody>
          <a:bodyPr/>
          <a:lstStyle/>
          <a:p>
            <a:endParaRPr lang="en-US"/>
          </a:p>
        </p:txBody>
      </p:sp>
      <p:sp>
        <p:nvSpPr>
          <p:cNvPr id="2" name="Title 1"/>
          <p:cNvSpPr>
            <a:spLocks noGrp="1"/>
          </p:cNvSpPr>
          <p:nvPr>
            <p:ph type="title"/>
          </p:nvPr>
        </p:nvSpPr>
        <p:spPr>
          <a:xfrm>
            <a:off x="457200" y="228600"/>
            <a:ext cx="8229600" cy="762000"/>
          </a:xfrm>
        </p:spPr>
        <p:txBody>
          <a:bodyPr vert="horz" lIns="91440" tIns="45720" rIns="91440" bIns="45720" rtlCol="0" anchor="b">
            <a:normAutofit/>
          </a:bodyPr>
          <a:lstStyle/>
          <a:p>
            <a:pPr algn="l"/>
            <a:r>
              <a:rPr lang="en-US" sz="2800" b="1" dirty="0">
                <a:solidFill>
                  <a:srgbClr val="FFFFFF"/>
                </a:solidFill>
                <a:effectLst>
                  <a:outerShdw blurRad="38100" dist="38100" dir="2700000" algn="tl">
                    <a:srgbClr val="000000">
                      <a:alpha val="60000"/>
                    </a:srgbClr>
                  </a:outerShdw>
                </a:effectLst>
                <a:latin typeface="Papyrus" panose="03070502060502030205" pitchFamily="66" charset="0"/>
              </a:rPr>
              <a:t>The Science of Acupuncture — Documentary</a:t>
            </a:r>
          </a:p>
        </p:txBody>
      </p:sp>
      <p:pic>
        <p:nvPicPr>
          <p:cNvPr id="42" name="Brain Lab"/>
          <p:cNvPicPr>
            <a:picLocks noChangeAspect="1"/>
          </p:cNvPicPr>
          <p:nvPr/>
        </p:nvPicPr>
        <p:blipFill>
          <a:blip r:embed="rId4"/>
          <a:stretch>
            <a:fillRect/>
          </a:stretch>
        </p:blipFill>
        <p:spPr>
          <a:xfrm>
            <a:off x="457200" y="1143000"/>
            <a:ext cx="8229600" cy="2286000"/>
          </a:xfrm>
          <a:prstGeom prst="roundRect">
            <a:avLst>
              <a:gd name="adj" fmla="val 3000"/>
            </a:avLst>
          </a:prstGeom>
          <a:ln w="19050">
            <a:solidFill>
              <a:srgbClr val="FFFFFF">
                <a:alpha val="35000"/>
              </a:srgbClr>
            </a:solidFill>
          </a:ln>
          <a:effectLst>
            <a:outerShdw blurRad="76200" dist="38100" dir="5400000" algn="t">
              <a:srgbClr val="000000">
                <a:alpha val="45000"/>
              </a:srgbClr>
            </a:outerShdw>
          </a:effectLst>
        </p:spPr>
      </p:pic>
      <p:sp>
        <p:nvSpPr>
          <p:cNvPr id="43" name="Play Label"/>
          <p:cNvSpPr/>
          <p:nvPr/>
        </p:nvSpPr>
        <p:spPr>
          <a:xfrm>
            <a:off x="3429000" y="1905000"/>
            <a:ext cx="1981200" cy="838200"/>
          </a:xfrm>
          <a:prstGeom prst="roundRect">
            <a:avLst>
              <a:gd name="adj" fmla="val 16667"/>
            </a:avLst>
          </a:prstGeom>
          <a:solidFill>
            <a:srgbClr val="000000">
              <a:alpha val="55000"/>
            </a:srgbClr>
          </a:solidFill>
          <a:ln>
            <a:noFill/>
          </a:ln>
        </p:spPr>
        <p:txBody>
          <a:bodyPr lIns="91440" tIns="45720" rIns="91440" bIns="45720" anchor="ctr"/>
          <a:lstStyle/>
          <a:p>
            <a:pPr algn="ctr"/>
            <a:r>
              <a:rPr lang="en-US" sz="3200" b="1" dirty="0">
                <a:solidFill>
                  <a:srgbClr val="FFFFFF"/>
                </a:solidFill>
                <a:latin typeface="Arial" panose="020B0604020202020204" pitchFamily="34" charset="0"/>
              </a:rPr>
              <a:t>▶  </a:t>
            </a:r>
            <a:r>
              <a:rPr lang="en-US" sz="3200" b="1" dirty="0">
                <a:solidFill>
                  <a:srgbClr val="FFFFFF"/>
                </a:solidFill>
                <a:latin typeface="Arial" panose="020B0604020202020204" pitchFamily="34" charset="0"/>
                <a:hlinkClick r:id="rId5"/>
              </a:rPr>
              <a:t>Watch</a:t>
            </a:r>
            <a:endParaRPr lang="en-US" sz="3200" b="1" dirty="0">
              <a:solidFill>
                <a:srgbClr val="FFFFFF"/>
              </a:solidFill>
              <a:latin typeface="Arial" panose="020B0604020202020204" pitchFamily="34" charset="0"/>
            </a:endParaRPr>
          </a:p>
        </p:txBody>
      </p:sp>
      <p:sp>
        <p:nvSpPr>
          <p:cNvPr id="48" name="Runtime"/>
          <p:cNvSpPr txBox="1"/>
          <p:nvPr/>
        </p:nvSpPr>
        <p:spPr>
          <a:xfrm>
            <a:off x="7543800" y="3200400"/>
            <a:ext cx="1143000" cy="304800"/>
          </a:xfrm>
          <a:prstGeom prst="roundRect">
            <a:avLst>
              <a:gd name="adj" fmla="val 16667"/>
            </a:avLst>
          </a:prstGeom>
          <a:solidFill>
            <a:srgbClr val="0A5E6B">
              <a:alpha val="70000"/>
            </a:srgbClr>
          </a:solidFill>
          <a:ln>
            <a:noFill/>
          </a:ln>
        </p:spPr>
        <p:txBody>
          <a:bodyPr lIns="45720" tIns="27432" rIns="45720" bIns="27432" anchor="ctr"/>
          <a:lstStyle/>
          <a:p>
            <a:pPr algn="ctr"/>
            <a:r>
              <a:rPr lang="en-US" sz="1100" b="1">
                <a:solidFill>
                  <a:srgbClr val="FFFFFF"/>
                </a:solidFill>
                <a:latin typeface="Arial" panose="020B0604020202020204" pitchFamily="34" charset="0"/>
              </a:rPr>
              <a:t>~50 min</a:t>
            </a:r>
          </a:p>
        </p:txBody>
      </p:sp>
      <p:sp>
        <p:nvSpPr>
          <p:cNvPr id="44" name="Description"/>
          <p:cNvSpPr txBox="1"/>
          <p:nvPr/>
        </p:nvSpPr>
        <p:spPr>
          <a:xfrm>
            <a:off x="457200" y="3657600"/>
            <a:ext cx="8229600" cy="2895600"/>
          </a:xfrm>
          <a:prstGeom prst="rect">
            <a:avLst/>
          </a:prstGeom>
          <a:noFill/>
        </p:spPr>
        <p:txBody>
          <a:bodyPr lIns="137160" tIns="91440" rIns="91440" bIns="91440" anchor="t">
            <a:normAutofit/>
          </a:bodyPr>
          <a:lstStyle/>
          <a:p>
            <a:pPr algn="l">
              <a:lnSpc>
                <a:spcPct val="120000"/>
              </a:lnSpc>
            </a:pPr>
            <a:r>
              <a:rPr lang="en-US" dirty="0">
                <a:solidFill>
                  <a:srgbClr val="E8F4F8"/>
                </a:solidFill>
                <a:latin typeface="Arial" panose="020B0604020202020204" pitchFamily="34" charset="0"/>
              </a:rPr>
              <a:t>Professor Kathy Sykes explores acupuncture’s effects with demonstrations in China, UK/US brain imaging, and real patient stories. An excellent overview of how this 2,500-year-old practice works through modern science.</a:t>
            </a:r>
          </a:p>
          <a:p>
            <a:pPr algn="l">
              <a:lnSpc>
                <a:spcPct val="120000"/>
              </a:lnSpc>
              <a:spcBef>
                <a:spcPts val="1400"/>
              </a:spcBef>
            </a:pPr>
            <a:r>
              <a:rPr lang="en-US" b="1" dirty="0">
                <a:solidFill>
                  <a:srgbClr val="FFFFFF"/>
                </a:solidFill>
                <a:latin typeface="Arial" panose="020B0604020202020204" pitchFamily="34" charset="0"/>
              </a:rPr>
              <a:t>Highlights:</a:t>
            </a:r>
          </a:p>
          <a:p>
            <a:pPr marL="228600" indent="-228600" algn="l">
              <a:lnSpc>
                <a:spcPct val="110000"/>
              </a:lnSpc>
              <a:spcBef>
                <a:spcPts val="600"/>
              </a:spcBef>
              <a:buFont typeface="Arial" panose="020B0604020202020204" pitchFamily="34" charset="0"/>
              <a:buChar char="▸"/>
            </a:pPr>
            <a:r>
              <a:rPr lang="en-US" dirty="0">
                <a:solidFill>
                  <a:srgbClr val="FFFFFF"/>
                </a:solidFill>
                <a:latin typeface="Arial" panose="020B0604020202020204" pitchFamily="34" charset="0"/>
              </a:rPr>
              <a:t>Live acupuncture demonstrations in Chinese hospitals</a:t>
            </a:r>
          </a:p>
          <a:p>
            <a:pPr marL="228600" indent="-228600" algn="l">
              <a:lnSpc>
                <a:spcPct val="110000"/>
              </a:lnSpc>
              <a:spcBef>
                <a:spcPts val="600"/>
              </a:spcBef>
              <a:buFont typeface="Arial" panose="020B0604020202020204" pitchFamily="34" charset="0"/>
              <a:buChar char="▸"/>
            </a:pPr>
            <a:r>
              <a:rPr lang="en-US" dirty="0">
                <a:solidFill>
                  <a:srgbClr val="FFFFFF"/>
                </a:solidFill>
                <a:latin typeface="Arial" panose="020B0604020202020204" pitchFamily="34" charset="0"/>
              </a:rPr>
              <a:t>fMRI brain imaging showing real-time neural responses</a:t>
            </a:r>
          </a:p>
          <a:p>
            <a:pPr marL="228600" indent="-228600" algn="l">
              <a:lnSpc>
                <a:spcPct val="110000"/>
              </a:lnSpc>
              <a:spcBef>
                <a:spcPts val="600"/>
              </a:spcBef>
              <a:buFont typeface="Arial" panose="020B0604020202020204" pitchFamily="34" charset="0"/>
              <a:buChar char="▸"/>
            </a:pPr>
            <a:r>
              <a:rPr lang="en-US" dirty="0">
                <a:solidFill>
                  <a:srgbClr val="FFFFFF"/>
                </a:solidFill>
                <a:latin typeface="Arial" panose="020B0604020202020204" pitchFamily="34" charset="0"/>
              </a:rPr>
              <a:t>Patient stories bridging 2,500 years of practice with modern science</a:t>
            </a:r>
          </a:p>
        </p:txBody>
      </p:sp>
    </p:spTree>
    <p:extLst>
      <p:ext uri="{BB962C8B-B14F-4D97-AF65-F5344CB8AC3E}">
        <p14:creationId xmlns:p14="http://schemas.microsoft.com/office/powerpoint/2010/main" val="2102042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ffectLst>
                  <a:outerShdw blurRad="38100" dist="38100" dir="2700000" algn="tl">
                    <a:srgbClr val="000000"/>
                  </a:outerShdw>
                </a:effectLst>
                <a:latin typeface="Papyrus" panose="03070502060502030205" pitchFamily="66" charset="0"/>
                <a:ea typeface="ＭＳ Ｐゴシック" panose="020B0600070205080204" pitchFamily="34" charset="-128"/>
              </a:rPr>
              <a:t>ABOUT ME &amp; CLINIC </a:t>
            </a:r>
          </a:p>
        </p:txBody>
      </p:sp>
      <p:sp>
        <p:nvSpPr>
          <p:cNvPr id="10" name="Content Placeholder 2"/>
          <p:cNvSpPr txBox="1">
            <a:spLocks/>
          </p:cNvSpPr>
          <p:nvPr/>
        </p:nvSpPr>
        <p:spPr>
          <a:xfrm>
            <a:off x="4914432" y="1524000"/>
            <a:ext cx="4077168" cy="5181599"/>
          </a:xfrm>
          <a:prstGeom prst="rect">
            <a:avLst/>
          </a:prstGeom>
        </p:spPr>
        <p:txBody>
          <a:bodyPr>
            <a:normAutofit fontScale="92500" lnSpcReduction="20000"/>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2000"/>
              </a:spcBef>
              <a:buFont typeface="Calisto MT" pitchFamily="-112" charset="0"/>
              <a:buNone/>
            </a:pPr>
            <a:r>
              <a:rPr lang="en-US" altLang="en-US" sz="1900" dirty="0">
                <a:effectLst>
                  <a:outerShdw blurRad="38100" dist="38100" dir="2700000" algn="tl">
                    <a:srgbClr val="000000"/>
                  </a:outerShdw>
                </a:effectLst>
                <a:latin typeface="Calisto MT" pitchFamily="-112" charset="0"/>
              </a:rPr>
              <a:t> </a:t>
            </a:r>
            <a:r>
              <a:rPr lang="en-US" sz="2000" dirty="0"/>
              <a:t>Solo practitioner: Dr. Shannon Freeman, Native (Turtle Mountain Band of Chippewa – Ojibwe/Cree/Métis) </a:t>
            </a:r>
          </a:p>
          <a:p>
            <a:pPr>
              <a:spcBef>
                <a:spcPts val="2000"/>
              </a:spcBef>
              <a:buFont typeface="Calisto MT" pitchFamily="-112" charset="0"/>
              <a:buNone/>
            </a:pPr>
            <a:r>
              <a:rPr lang="en-US" sz="2000" dirty="0"/>
              <a:t>35+ years in healthcare; integrates Acupuncture + Medical Qigong (retired CNA and MT) </a:t>
            </a:r>
          </a:p>
          <a:p>
            <a:pPr>
              <a:spcBef>
                <a:spcPts val="2000"/>
              </a:spcBef>
              <a:buFont typeface="Calisto MT" pitchFamily="-112" charset="0"/>
              <a:buNone/>
            </a:pPr>
            <a:r>
              <a:rPr lang="en-US" sz="2000" dirty="0"/>
              <a:t>Doctorate in Acupuncture and a </a:t>
            </a:r>
          </a:p>
          <a:p>
            <a:pPr>
              <a:spcBef>
                <a:spcPts val="2000"/>
              </a:spcBef>
              <a:buFont typeface="Calisto MT" pitchFamily="-112" charset="0"/>
              <a:buNone/>
            </a:pPr>
            <a:r>
              <a:rPr lang="en-US" sz="2000" dirty="0"/>
              <a:t>Doctorate in Chinese Energetic Medicine</a:t>
            </a:r>
          </a:p>
          <a:p>
            <a:pPr>
              <a:spcBef>
                <a:spcPts val="2000"/>
              </a:spcBef>
              <a:buFont typeface="Calisto MT" pitchFamily="-112" charset="0"/>
              <a:buNone/>
            </a:pPr>
            <a:r>
              <a:rPr lang="en-US" sz="2000" dirty="0"/>
              <a:t>Clinic: 1118 Finnegan Way, Suite 103, Fairhaven – peaceful bay views </a:t>
            </a:r>
          </a:p>
          <a:p>
            <a:pPr>
              <a:spcBef>
                <a:spcPts val="2000"/>
              </a:spcBef>
              <a:buFont typeface="Calisto MT" pitchFamily="-112" charset="0"/>
              <a:buNone/>
            </a:pPr>
            <a:r>
              <a:rPr lang="en-US" sz="2000" dirty="0"/>
              <a:t>Culturally respectful, whole-person care that complements conventional medicine</a:t>
            </a:r>
            <a:r>
              <a:rPr lang="en-US" altLang="en-US" sz="1900" dirty="0">
                <a:solidFill>
                  <a:schemeClr val="bg2"/>
                </a:solidFill>
                <a:effectLst>
                  <a:outerShdw blurRad="38100" dist="38100" dir="2700000" algn="tl">
                    <a:srgbClr val="000000"/>
                  </a:outerShdw>
                </a:effectLst>
                <a:latin typeface="Calisto MT" pitchFamily="-112" charset="0"/>
              </a:rPr>
              <a:t>      </a:t>
            </a:r>
            <a:endParaRPr lang="en-US" altLang="en-US" sz="1900" b="1" dirty="0">
              <a:solidFill>
                <a:srgbClr val="FF0000"/>
              </a:solidFill>
              <a:effectLst>
                <a:outerShdw blurRad="38100" dist="38100" dir="2700000" algn="tl">
                  <a:srgbClr val="000000"/>
                </a:outerShdw>
              </a:effectLst>
              <a:latin typeface="Calisto MT" pitchFamily="-112" charset="0"/>
            </a:endParaRPr>
          </a:p>
          <a:p>
            <a:pPr algn="ctr">
              <a:spcBef>
                <a:spcPts val="2000"/>
              </a:spcBef>
              <a:buFont typeface="Calisto MT" pitchFamily="-112" charset="0"/>
              <a:buNone/>
            </a:pPr>
            <a:endParaRPr lang="en-US" altLang="en-US" sz="1900" b="1" dirty="0">
              <a:solidFill>
                <a:srgbClr val="FF0000"/>
              </a:solidFill>
              <a:effectLst>
                <a:outerShdw blurRad="38100" dist="38100" dir="2700000" algn="tl">
                  <a:srgbClr val="000000"/>
                </a:outerShdw>
              </a:effectLst>
              <a:latin typeface="Calisto MT" pitchFamily="-112" charset="0"/>
            </a:endParaRPr>
          </a:p>
          <a:p>
            <a:pPr>
              <a:spcBef>
                <a:spcPts val="2000"/>
              </a:spcBef>
              <a:buFont typeface="Calisto MT" pitchFamily="-112" charset="0"/>
              <a:buNone/>
            </a:pPr>
            <a:endParaRPr lang="en-US" altLang="en-US" sz="1900" b="1" dirty="0">
              <a:solidFill>
                <a:srgbClr val="FF0000"/>
              </a:solidFill>
              <a:effectLst>
                <a:outerShdw blurRad="38100" dist="38100" dir="2700000" algn="tl">
                  <a:srgbClr val="000000"/>
                </a:outerShdw>
              </a:effectLst>
              <a:latin typeface="Calisto MT" pitchFamily="-112" charset="0"/>
            </a:endParaRPr>
          </a:p>
        </p:txBody>
      </p:sp>
      <p:pic>
        <p:nvPicPr>
          <p:cNvPr id="5" name="Picture 4">
            <a:extLst>
              <a:ext uri="{FF2B5EF4-FFF2-40B4-BE49-F238E27FC236}">
                <a16:creationId xmlns:a16="http://schemas.microsoft.com/office/drawing/2014/main" id="{BE7B8105-BCA0-90FB-C1ED-B9CB2913A607}"/>
              </a:ext>
            </a:extLst>
          </p:cNvPr>
          <p:cNvPicPr>
            <a:picLocks noChangeAspect="1"/>
          </p:cNvPicPr>
          <p:nvPr/>
        </p:nvPicPr>
        <p:blipFill>
          <a:blip r:embed="rId3"/>
          <a:stretch>
            <a:fillRect/>
          </a:stretch>
        </p:blipFill>
        <p:spPr>
          <a:xfrm>
            <a:off x="231541" y="1690687"/>
            <a:ext cx="4682891" cy="413861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Background Image"/>
          <p:cNvPicPr>
            <a:picLocks noChangeAspect="1"/>
          </p:cNvPicPr>
          <p:nvPr/>
        </p:nvPicPr>
        <p:blipFill>
          <a:blip r:embed="rId2"/>
          <a:srcRect l="5553" r="5553"/>
          <a:stretch>
            <a:fillRect/>
          </a:stretch>
        </p:blipFill>
        <p:spPr>
          <a:xfrm>
            <a:off x="0" y="0"/>
            <a:ext cx="9144000" cy="6858000"/>
          </a:xfrm>
          <a:prstGeom prst="rect">
            <a:avLst/>
          </a:prstGeom>
        </p:spPr>
      </p:pic>
      <p:sp>
        <p:nvSpPr>
          <p:cNvPr id="51" name="Dark Overlay"/>
          <p:cNvSpPr/>
          <p:nvPr/>
        </p:nvSpPr>
        <p:spPr>
          <a:xfrm>
            <a:off x="0" y="0"/>
            <a:ext cx="9144000" cy="6858000"/>
          </a:xfrm>
          <a:prstGeom prst="rect">
            <a:avLst/>
          </a:prstGeom>
          <a:solidFill>
            <a:srgbClr val="0D2E2E">
              <a:alpha val="62000"/>
            </a:srgbClr>
          </a:solidFill>
          <a:ln>
            <a:noFill/>
          </a:ln>
        </p:spPr>
        <p:txBody>
          <a:bodyPr/>
          <a:lstStyle/>
          <a:p>
            <a:endParaRPr lang="en-US"/>
          </a:p>
        </p:txBody>
      </p:sp>
      <p:sp>
        <p:nvSpPr>
          <p:cNvPr id="2" name="Title 1"/>
          <p:cNvSpPr>
            <a:spLocks noGrp="1"/>
          </p:cNvSpPr>
          <p:nvPr>
            <p:ph type="title"/>
          </p:nvPr>
        </p:nvSpPr>
        <p:spPr>
          <a:xfrm>
            <a:off x="457200" y="533400"/>
            <a:ext cx="8229600" cy="914400"/>
          </a:xfrm>
        </p:spPr>
        <p:txBody>
          <a:bodyPr vert="horz" lIns="91440" tIns="45720" rIns="91440" bIns="45720" rtlCol="0" anchor="b">
            <a:noAutofit/>
          </a:bodyPr>
          <a:lstStyle/>
          <a:p>
            <a:pPr algn="l"/>
            <a:r>
              <a:rPr lang="en-US" sz="4000" b="1" dirty="0">
                <a:solidFill>
                  <a:srgbClr val="FFFFFF"/>
                </a:solidFill>
                <a:effectLst>
                  <a:outerShdw blurRad="38100" dist="38100" dir="2700000" algn="tl">
                    <a:srgbClr val="000000">
                      <a:alpha val="60000"/>
                    </a:srgbClr>
                  </a:outerShdw>
                </a:effectLst>
                <a:latin typeface="Papyrus" panose="03070502060502030205" pitchFamily="66" charset="0"/>
              </a:rPr>
              <a:t>Collaboration with Lummi Indian Health Services</a:t>
            </a:r>
          </a:p>
        </p:txBody>
      </p:sp>
      <p:pic>
        <p:nvPicPr>
          <p:cNvPr id="52" name="Collaboration Photo"/>
          <p:cNvPicPr>
            <a:picLocks noChangeAspect="1"/>
          </p:cNvPicPr>
          <p:nvPr/>
        </p:nvPicPr>
        <p:blipFill>
          <a:blip r:embed="rId3"/>
          <a:srcRect l="5553" r="5553"/>
          <a:stretch>
            <a:fillRect/>
          </a:stretch>
        </p:blipFill>
        <p:spPr>
          <a:xfrm>
            <a:off x="5029200" y="1371600"/>
            <a:ext cx="3657600" cy="2743200"/>
          </a:xfrm>
          <a:prstGeom prst="roundRect">
            <a:avLst>
              <a:gd name="adj" fmla="val 4000"/>
            </a:avLst>
          </a:prstGeom>
          <a:ln w="22225">
            <a:solidFill>
              <a:srgbClr val="FFFFFF">
                <a:alpha val="40000"/>
              </a:srgbClr>
            </a:solidFill>
          </a:ln>
          <a:effectLst>
            <a:outerShdw blurRad="76200" dist="38100" dir="5400000" algn="t">
              <a:srgbClr val="000000">
                <a:alpha val="40000"/>
              </a:srgbClr>
            </a:outerShdw>
          </a:effectLst>
        </p:spPr>
      </p:pic>
      <p:sp>
        <p:nvSpPr>
          <p:cNvPr id="53" name="Content"/>
          <p:cNvSpPr txBox="1"/>
          <p:nvPr/>
        </p:nvSpPr>
        <p:spPr>
          <a:xfrm>
            <a:off x="457200" y="1752600"/>
            <a:ext cx="4419600" cy="4724400"/>
          </a:xfrm>
          <a:prstGeom prst="rect">
            <a:avLst/>
          </a:prstGeom>
          <a:noFill/>
        </p:spPr>
        <p:txBody>
          <a:bodyPr lIns="137160" tIns="91440" rIns="91440" bIns="91440" anchor="t">
            <a:normAutofit/>
          </a:bodyPr>
          <a:lstStyle/>
          <a:p>
            <a:pPr marL="228600" indent="-228600" algn="l">
              <a:lnSpc>
                <a:spcPct val="115000"/>
              </a:lnSpc>
              <a:spcBef>
                <a:spcPts val="800"/>
              </a:spcBef>
              <a:buFont typeface="Arial" panose="020B0604020202020204" pitchFamily="34" charset="0"/>
              <a:buChar char="▸"/>
            </a:pPr>
            <a:r>
              <a:rPr lang="en-US" sz="2400" dirty="0">
                <a:solidFill>
                  <a:srgbClr val="FFFFFF"/>
                </a:solidFill>
                <a:latin typeface="Arial" panose="020B0604020202020204" pitchFamily="34" charset="0"/>
              </a:rPr>
              <a:t>Warm referrals for pain, addiction recovery, trauma, stress, and women’s health</a:t>
            </a:r>
          </a:p>
          <a:p>
            <a:pPr marL="228600" indent="-228600" algn="l">
              <a:lnSpc>
                <a:spcPct val="115000"/>
              </a:lnSpc>
              <a:spcBef>
                <a:spcPts val="800"/>
              </a:spcBef>
              <a:buFont typeface="Arial" panose="020B0604020202020204" pitchFamily="34" charset="0"/>
              <a:buChar char="▸"/>
            </a:pPr>
            <a:r>
              <a:rPr lang="en-US" sz="2400" dirty="0">
                <a:solidFill>
                  <a:srgbClr val="FFFFFF"/>
                </a:solidFill>
                <a:latin typeface="Arial" panose="020B0604020202020204" pitchFamily="34" charset="0"/>
              </a:rPr>
              <a:t>Group NADA sessions possible (clinic or on-site)</a:t>
            </a:r>
          </a:p>
          <a:p>
            <a:pPr marL="228600" indent="-228600" algn="l">
              <a:lnSpc>
                <a:spcPct val="115000"/>
              </a:lnSpc>
              <a:spcBef>
                <a:spcPts val="800"/>
              </a:spcBef>
              <a:buFont typeface="Arial" panose="020B0604020202020204" pitchFamily="34" charset="0"/>
              <a:buChar char="▸"/>
            </a:pPr>
            <a:r>
              <a:rPr lang="en-US" sz="2400" dirty="0">
                <a:solidFill>
                  <a:srgbClr val="FFFFFF"/>
                </a:solidFill>
                <a:latin typeface="Arial" panose="020B0604020202020204" pitchFamily="34" charset="0"/>
              </a:rPr>
              <a:t>Culturally attuned care respecting Native traditions</a:t>
            </a:r>
          </a:p>
          <a:p>
            <a:pPr marL="228600" indent="-228600" algn="l">
              <a:lnSpc>
                <a:spcPct val="115000"/>
              </a:lnSpc>
              <a:spcBef>
                <a:spcPts val="800"/>
              </a:spcBef>
              <a:buFont typeface="Arial" panose="020B0604020202020204" pitchFamily="34" charset="0"/>
              <a:buChar char="▸"/>
            </a:pPr>
            <a:r>
              <a:rPr lang="en-US" sz="2400" dirty="0">
                <a:solidFill>
                  <a:srgbClr val="FFFFFF"/>
                </a:solidFill>
                <a:latin typeface="Arial" panose="020B0604020202020204" pitchFamily="34" charset="0"/>
              </a:rPr>
              <a:t>Medical Qigong (in-person or distance)</a:t>
            </a:r>
          </a:p>
        </p:txBody>
      </p:sp>
      <p:sp>
        <p:nvSpPr>
          <p:cNvPr id="54" name="Tagline"/>
          <p:cNvSpPr txBox="1"/>
          <p:nvPr/>
        </p:nvSpPr>
        <p:spPr>
          <a:xfrm>
            <a:off x="5029200" y="4343400"/>
            <a:ext cx="3657600" cy="533400"/>
          </a:xfrm>
          <a:prstGeom prst="rect">
            <a:avLst/>
          </a:prstGeom>
          <a:solidFill>
            <a:srgbClr val="0A5E6B">
              <a:alpha val="60000"/>
            </a:srgbClr>
          </a:solidFill>
          <a:ln w="12700">
            <a:solidFill>
              <a:srgbClr val="4DB8C7">
                <a:alpha val="40000"/>
              </a:srgbClr>
            </a:solidFill>
          </a:ln>
        </p:spPr>
        <p:txBody>
          <a:bodyPr lIns="91440" tIns="45720" rIns="91440" bIns="45720" anchor="ctr">
            <a:normAutofit/>
          </a:bodyPr>
          <a:lstStyle/>
          <a:p>
            <a:pPr algn="ctr"/>
            <a:r>
              <a:rPr lang="en-US" sz="1300" i="1" dirty="0">
                <a:solidFill>
                  <a:srgbClr val="E8F4F8"/>
                </a:solidFill>
                <a:latin typeface="Arial" panose="020B0604020202020204" pitchFamily="34" charset="0"/>
              </a:rPr>
              <a:t>Building bridges through integrative, culturally respectful healing</a:t>
            </a:r>
          </a:p>
        </p:txBody>
      </p:sp>
    </p:spTree>
    <p:extLst>
      <p:ext uri="{BB962C8B-B14F-4D97-AF65-F5344CB8AC3E}">
        <p14:creationId xmlns:p14="http://schemas.microsoft.com/office/powerpoint/2010/main" val="1502042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n-US" altLang="en-US" sz="5400">
                <a:effectLst>
                  <a:outerShdw blurRad="38100" dist="38100" dir="2700000" algn="tl">
                    <a:srgbClr val="000000"/>
                  </a:outerShdw>
                </a:effectLst>
                <a:latin typeface="Papyrus" panose="03070502060502030205" pitchFamily="66" charset="0"/>
                <a:ea typeface="ＭＳ Ｐゴシック" panose="020B0600070205080204" pitchFamily="34" charset="-128"/>
              </a:rPr>
              <a:t>Safe &amp; Effective: </a:t>
            </a:r>
            <a:br>
              <a:rPr lang="en-US" altLang="en-US" sz="5400">
                <a:effectLst>
                  <a:outerShdw blurRad="38100" dist="38100" dir="2700000" algn="tl">
                    <a:srgbClr val="000000"/>
                  </a:outerShdw>
                </a:effectLst>
                <a:latin typeface="Papyrus" panose="03070502060502030205" pitchFamily="66" charset="0"/>
                <a:ea typeface="ＭＳ Ｐゴシック" panose="020B0600070205080204" pitchFamily="34" charset="-128"/>
              </a:rPr>
            </a:br>
            <a:r>
              <a:rPr lang="en-US" altLang="en-US" sz="3200">
                <a:effectLst>
                  <a:outerShdw blurRad="38100" dist="38100" dir="2700000" algn="tl">
                    <a:srgbClr val="000000"/>
                  </a:outerShdw>
                </a:effectLst>
                <a:latin typeface="Papyrus" panose="03070502060502030205" pitchFamily="66" charset="0"/>
                <a:ea typeface="ＭＳ Ｐゴシック" panose="020B0600070205080204" pitchFamily="34" charset="-128"/>
              </a:rPr>
              <a:t>NIH</a:t>
            </a:r>
          </a:p>
        </p:txBody>
      </p:sp>
      <p:sp>
        <p:nvSpPr>
          <p:cNvPr id="37891" name="Text Box 4"/>
          <p:cNvSpPr txBox="1">
            <a:spLocks noChangeArrowheads="1"/>
          </p:cNvSpPr>
          <p:nvPr/>
        </p:nvSpPr>
        <p:spPr bwMode="auto">
          <a:xfrm>
            <a:off x="685800" y="1738313"/>
            <a:ext cx="784860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sz="2000" b="1" dirty="0">
                <a:hlinkClick r:id="rId3"/>
              </a:rPr>
              <a:t>Acupuncture performed by a licensed practitioner is one of the safest medical procedures available.</a:t>
            </a:r>
            <a:endParaRPr lang="en-US" sz="2000" dirty="0"/>
          </a:p>
          <a:p>
            <a:pPr marL="342900" indent="-342900">
              <a:buFont typeface="Arial" panose="020B0604020202020204" pitchFamily="34" charset="0"/>
              <a:buChar char="•"/>
            </a:pPr>
            <a:r>
              <a:rPr lang="en-US" sz="2000" b="1" dirty="0"/>
              <a:t>Extremely low risk</a:t>
            </a:r>
            <a:r>
              <a:rPr lang="en-US" sz="2000" dirty="0"/>
              <a:t> of serious adverse events → Serious events occur in approximately </a:t>
            </a:r>
            <a:r>
              <a:rPr lang="en-US" sz="2000" b="1" dirty="0"/>
              <a:t>0.04 – 0.08 per 10,000 treatments</a:t>
            </a:r>
            <a:r>
              <a:rPr lang="en-US" sz="2000" dirty="0"/>
              <a:t> (about 1 in 125,000+ treatments)</a:t>
            </a:r>
          </a:p>
          <a:p>
            <a:pPr marL="342900" indent="-342900">
              <a:buFont typeface="Arial" panose="020B0604020202020204" pitchFamily="34" charset="0"/>
              <a:buChar char="•"/>
            </a:pPr>
            <a:r>
              <a:rPr lang="en-US" sz="2000" dirty="0"/>
              <a:t>Most common minor effects are mild and temporary: slight bleeding/bruising at the needle site, minor soreness, or brief dizziness</a:t>
            </a:r>
          </a:p>
          <a:p>
            <a:pPr marL="342900" indent="-342900">
              <a:buFont typeface="Arial" panose="020B0604020202020204" pitchFamily="34" charset="0"/>
              <a:buChar char="•"/>
            </a:pPr>
            <a:r>
              <a:rPr lang="en-US" sz="2000" b="1" dirty="0"/>
              <a:t>FDA regulated</a:t>
            </a:r>
            <a:r>
              <a:rPr lang="en-US" sz="2000" dirty="0"/>
              <a:t>: Acupuncture needles are Class II medical devices — sterile, single-use only</a:t>
            </a:r>
          </a:p>
          <a:p>
            <a:pPr marL="342900" indent="-342900">
              <a:buFont typeface="Arial" panose="020B0604020202020204" pitchFamily="34" charset="0"/>
              <a:buChar char="•"/>
            </a:pPr>
            <a:r>
              <a:rPr lang="en-US" sz="2000" dirty="0"/>
              <a:t>When performed by properly trained, licensed acupuncturists, complications are rare and far lower than many common pharmaceutical or procedural alternatives</a:t>
            </a:r>
          </a:p>
          <a:p>
            <a:r>
              <a:rPr lang="en-US" sz="2000" b="1" dirty="0"/>
              <a:t>Recent large reviews confirm</a:t>
            </a:r>
            <a:r>
              <a:rPr lang="en-US" sz="2000" dirty="0"/>
              <a:t>: Acupuncture has a consistently excellent safety profile, especially when used as part of integrative care.</a:t>
            </a:r>
          </a:p>
          <a:p>
            <a:pPr algn="ctr"/>
            <a:endParaRPr lang="en-US" altLang="en-US"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altLang="en-US" sz="5400" dirty="0">
                <a:effectLst>
                  <a:outerShdw blurRad="38100" dist="38100" dir="2700000" algn="tl">
                    <a:srgbClr val="000000"/>
                  </a:outerShdw>
                </a:effectLst>
                <a:latin typeface="Papyrus" panose="03070502060502030205" pitchFamily="66" charset="0"/>
                <a:ea typeface="ＭＳ Ｐゴシック" panose="020B0600070205080204" pitchFamily="34" charset="-128"/>
              </a:rPr>
              <a:t>Studies suggest…</a:t>
            </a:r>
          </a:p>
        </p:txBody>
      </p:sp>
      <p:sp>
        <p:nvSpPr>
          <p:cNvPr id="41987" name="Text Box 4"/>
          <p:cNvSpPr txBox="1">
            <a:spLocks noChangeArrowheads="1"/>
          </p:cNvSpPr>
          <p:nvPr/>
        </p:nvSpPr>
        <p:spPr bwMode="auto">
          <a:xfrm>
            <a:off x="533400" y="1600200"/>
            <a:ext cx="8001000"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sz="2000" dirty="0">
                <a:hlinkClick r:id="rId3"/>
              </a:rPr>
              <a:t>NCCIH – Acupuncture: Effectiveness and Safety (NIH) </a:t>
            </a:r>
            <a:endParaRPr lang="en-US" sz="2000" dirty="0"/>
          </a:p>
          <a:p>
            <a:pPr algn="ctr"/>
            <a:endParaRPr lang="en-US" sz="2000" dirty="0"/>
          </a:p>
          <a:p>
            <a:pPr algn="ctr"/>
            <a:r>
              <a:rPr lang="en-US" sz="2000" dirty="0">
                <a:hlinkClick r:id="rId4"/>
              </a:rPr>
              <a:t>Acupuncture: A Review of the Safety and Adverse Events (Huang et al., 2024) – New Gold Standard Review</a:t>
            </a:r>
            <a:endParaRPr lang="en-US" sz="2000" dirty="0"/>
          </a:p>
          <a:p>
            <a:pPr algn="ctr"/>
            <a:endParaRPr lang="en-US" sz="2000" dirty="0"/>
          </a:p>
          <a:p>
            <a:pPr algn="ctr"/>
            <a:r>
              <a:rPr lang="en-US" sz="2000" dirty="0">
                <a:hlinkClick r:id="rId5"/>
              </a:rPr>
              <a:t>Evidence-Based Acupuncture – Safety Overview</a:t>
            </a:r>
            <a:endParaRPr lang="en-US" sz="2000" dirty="0"/>
          </a:p>
          <a:p>
            <a:pPr algn="ctr"/>
            <a:endParaRPr lang="en-US" altLang="en-US" sz="2000" b="1" dirty="0">
              <a:cs typeface="Arial" panose="020B0604020202020204" pitchFamily="34" charset="0"/>
              <a:sym typeface="Arial" panose="020B0604020202020204" pitchFamily="34" charset="0"/>
            </a:endParaRPr>
          </a:p>
          <a:p>
            <a:pPr algn="ctr"/>
            <a:endParaRPr lang="en-US" altLang="en-US" sz="2000" b="1" dirty="0">
              <a:cs typeface="Arial" panose="020B0604020202020204" pitchFamily="34" charset="0"/>
              <a:sym typeface="Arial" panose="020B0604020202020204" pitchFamily="34" charset="0"/>
            </a:endParaRPr>
          </a:p>
          <a:p>
            <a:pPr algn="ctr"/>
            <a:endParaRPr lang="en-US" altLang="en-US" sz="2000" b="1" dirty="0">
              <a:cs typeface="Arial" panose="020B0604020202020204" pitchFamily="34" charset="0"/>
              <a:sym typeface="Arial" panose="020B0604020202020204" pitchFamily="34" charset="0"/>
            </a:endParaRPr>
          </a:p>
          <a:p>
            <a:pPr algn="ctr"/>
            <a:br>
              <a:rPr lang="en-US" altLang="en-US" sz="2000" b="1" dirty="0">
                <a:sym typeface="Arial" panose="020B0604020202020204" pitchFamily="34" charset="0"/>
              </a:rPr>
            </a:br>
            <a:r>
              <a:rPr lang="en-US" altLang="en-US" sz="1000" b="1" i="1" dirty="0" err="1">
                <a:latin typeface="Times" panose="02020603050405020304" pitchFamily="18" charset="0"/>
                <a:cs typeface="Times" panose="02020603050405020304" pitchFamily="18" charset="0"/>
              </a:rPr>
              <a:t>Cephalalgia</a:t>
            </a:r>
            <a:r>
              <a:rPr lang="en-US" altLang="en-US" sz="1000" b="1" i="1" dirty="0">
                <a:latin typeface="Times" panose="02020603050405020304" pitchFamily="18" charset="0"/>
                <a:cs typeface="Times" panose="02020603050405020304" pitchFamily="18" charset="0"/>
              </a:rPr>
              <a:t>, Vol. 28, Issue 9; 911-913</a:t>
            </a:r>
            <a:endParaRPr lang="en-US" altLang="en-US" sz="2000" b="1" dirty="0"/>
          </a:p>
        </p:txBody>
      </p:sp>
      <p:pic>
        <p:nvPicPr>
          <p:cNvPr id="41988"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3886200"/>
            <a:ext cx="2362200"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604000" y="4826000"/>
            <a:ext cx="2540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4114800"/>
            <a:ext cx="18923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4521200"/>
            <a:ext cx="3048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86000" y="4267200"/>
            <a:ext cx="2849563"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482E2-2695-1BD8-98C5-E3A1902EB552}"/>
              </a:ext>
            </a:extLst>
          </p:cNvPr>
          <p:cNvSpPr>
            <a:spLocks noGrp="1"/>
          </p:cNvSpPr>
          <p:nvPr>
            <p:ph type="title"/>
          </p:nvPr>
        </p:nvSpPr>
        <p:spPr>
          <a:xfrm>
            <a:off x="628650" y="609600"/>
            <a:ext cx="7886700" cy="6019800"/>
          </a:xfrm>
        </p:spPr>
        <p:txBody>
          <a:bodyPr>
            <a:normAutofit fontScale="90000"/>
          </a:bodyPr>
          <a:lstStyle/>
          <a:p>
            <a:pPr algn="ctr"/>
            <a:r>
              <a:rPr lang="en-US" b="1" dirty="0"/>
              <a:t>A Better Way Acupuncture &amp; Medical Qigong</a:t>
            </a:r>
            <a:br>
              <a:rPr lang="en-US" sz="3100" dirty="0"/>
            </a:br>
            <a:r>
              <a:rPr lang="en-US" sz="3100" b="1" dirty="0"/>
              <a:t>Dr. Shannon Freeman, </a:t>
            </a:r>
            <a:r>
              <a:rPr lang="en-US" sz="3100" b="1" dirty="0" err="1"/>
              <a:t>D.Ac</a:t>
            </a:r>
            <a:r>
              <a:rPr lang="en-US" sz="3100" b="1" dirty="0"/>
              <a:t>., DCEM</a:t>
            </a:r>
            <a:r>
              <a:rPr lang="en-US" sz="3100" dirty="0"/>
              <a:t> </a:t>
            </a:r>
            <a:br>
              <a:rPr lang="en-US" sz="3100" dirty="0"/>
            </a:br>
            <a:br>
              <a:rPr lang="en-US" sz="3100" dirty="0"/>
            </a:br>
            <a:r>
              <a:rPr lang="en-US" sz="3200" dirty="0"/>
              <a:t>📍 </a:t>
            </a:r>
            <a:r>
              <a:rPr lang="en-US" sz="3200" dirty="0">
                <a:hlinkClick r:id="rId2"/>
              </a:rPr>
              <a:t>1118 Finnegan Way, Suite 103, Bellingham, WA 98225</a:t>
            </a:r>
            <a:br>
              <a:rPr lang="en-US" sz="3200" dirty="0"/>
            </a:br>
            <a:br>
              <a:rPr lang="en-US" sz="3100" dirty="0"/>
            </a:br>
            <a:r>
              <a:rPr lang="en-US" sz="3100" b="1" dirty="0"/>
              <a:t>📞 Phone / Text</a:t>
            </a:r>
            <a:r>
              <a:rPr lang="en-US" sz="3100" dirty="0"/>
              <a:t> (360) 366-4216</a:t>
            </a:r>
            <a:br>
              <a:rPr lang="en-US" sz="3100" dirty="0"/>
            </a:br>
            <a:br>
              <a:rPr lang="en-US" sz="3100" dirty="0"/>
            </a:br>
            <a:r>
              <a:rPr lang="en-US" sz="3100" b="1" dirty="0"/>
              <a:t>📧 Email</a:t>
            </a:r>
            <a:r>
              <a:rPr lang="en-US" sz="3100" dirty="0"/>
              <a:t> </a:t>
            </a:r>
            <a:r>
              <a:rPr lang="en-US" sz="3100" dirty="0">
                <a:hlinkClick r:id="rId3"/>
              </a:rPr>
              <a:t>Shannon@doctorshannonfreeman.com</a:t>
            </a:r>
            <a:br>
              <a:rPr lang="en-US" sz="3100" dirty="0"/>
            </a:br>
            <a:br>
              <a:rPr lang="en-US" sz="3100" dirty="0"/>
            </a:br>
            <a:r>
              <a:rPr lang="en-US" sz="3100" dirty="0"/>
              <a:t>[ </a:t>
            </a:r>
            <a:r>
              <a:rPr lang="en-US" sz="3100" dirty="0">
                <a:hlinkClick r:id="rId4"/>
              </a:rPr>
              <a:t>Visit Website </a:t>
            </a:r>
            <a:r>
              <a:rPr lang="en-US" sz="3100" dirty="0"/>
              <a:t>]  [ </a:t>
            </a:r>
            <a:r>
              <a:rPr lang="en-US" sz="3100" dirty="0">
                <a:hlinkClick r:id="rId5"/>
              </a:rPr>
              <a:t>Book Appointment Online </a:t>
            </a:r>
            <a:r>
              <a:rPr lang="en-US" sz="3100" dirty="0"/>
              <a:t>]  [</a:t>
            </a:r>
            <a:r>
              <a:rPr lang="en-US" sz="3100" u="sng" dirty="0">
                <a:hlinkClick r:id="rId6"/>
              </a:rPr>
              <a:t>About Shannon and her practice</a:t>
            </a:r>
            <a:r>
              <a:rPr lang="en-US" sz="3100" dirty="0"/>
              <a:t>]</a:t>
            </a:r>
            <a:br>
              <a:rPr lang="en-US" dirty="0"/>
            </a:br>
            <a:endParaRPr lang="en-US" dirty="0"/>
          </a:p>
        </p:txBody>
      </p:sp>
    </p:spTree>
    <p:extLst>
      <p:ext uri="{BB962C8B-B14F-4D97-AF65-F5344CB8AC3E}">
        <p14:creationId xmlns:p14="http://schemas.microsoft.com/office/powerpoint/2010/main" val="390005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A95050-C130-1A8B-003B-B0DB965D51B7}"/>
              </a:ext>
            </a:extLst>
          </p:cNvPr>
          <p:cNvPicPr>
            <a:picLocks noChangeAspect="1"/>
          </p:cNvPicPr>
          <p:nvPr/>
        </p:nvPicPr>
        <p:blipFill>
          <a:blip r:embed="rId4"/>
          <a:srcRect l="19863" r="24979" b="-1"/>
          <a:stretch>
            <a:fillRect/>
          </a:stretch>
        </p:blipFill>
        <p:spPr>
          <a:xfrm>
            <a:off x="4876800" y="10"/>
            <a:ext cx="4267200" cy="6857990"/>
          </a:xfrm>
          <a:prstGeom prst="rect">
            <a:avLst/>
          </a:prstGeom>
        </p:spPr>
      </p:pic>
      <p:sp useBgFill="1">
        <p:nvSpPr>
          <p:cNvPr id="15" name="Rectangle 14">
            <a:extLst>
              <a:ext uri="{FF2B5EF4-FFF2-40B4-BE49-F238E27FC236}">
                <a16:creationId xmlns:a16="http://schemas.microsoft.com/office/drawing/2014/main" id="{8D77D416-66F5-413A-9B46-6289471B3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7006"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4248150" cy="1325563"/>
          </a:xfrm>
        </p:spPr>
        <p:txBody>
          <a:bodyPr vert="horz" lIns="91440" tIns="45720" rIns="91440" bIns="45720" rtlCol="0" anchor="ctr">
            <a:normAutofit/>
          </a:bodyPr>
          <a:lstStyle/>
          <a:p>
            <a:pPr defTabSz="914400"/>
            <a:r>
              <a:rPr lang="en-US" altLang="en-US" sz="3800" dirty="0">
                <a:effectLst>
                  <a:outerShdw blurRad="38100" dist="38100" dir="2700000" algn="tl">
                    <a:srgbClr val="000000"/>
                  </a:outerShdw>
                </a:effectLst>
                <a:latin typeface="Papyrus" panose="03070502060502030205" pitchFamily="66" charset="0"/>
              </a:rPr>
              <a:t>OUR APPROACH</a:t>
            </a:r>
          </a:p>
        </p:txBody>
      </p:sp>
      <p:sp>
        <p:nvSpPr>
          <p:cNvPr id="10" name="Content Placeholder 2"/>
          <p:cNvSpPr txBox="1">
            <a:spLocks/>
          </p:cNvSpPr>
          <p:nvPr/>
        </p:nvSpPr>
        <p:spPr>
          <a:xfrm>
            <a:off x="628650" y="2666999"/>
            <a:ext cx="3638551" cy="3509963"/>
          </a:xfrm>
          <a:prstGeom prst="rect">
            <a:avLst/>
          </a:prstGeom>
        </p:spPr>
        <p:txBody>
          <a:bodyPr vert="horz" lIns="91440" tIns="45720" rIns="91440" bIns="45720" rtlCol="0">
            <a:normAutofit/>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53975" indent="0" eaLnBrk="1" hangingPunct="1">
              <a:lnSpc>
                <a:spcPct val="90000"/>
              </a:lnSpc>
            </a:pPr>
            <a:r>
              <a:rPr lang="en-US"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rPr>
              <a:t>We emphasize integrative, non-pharmacological care for pain, stress, addiction support, trauma, and wellness — without adding more medications.</a:t>
            </a:r>
          </a:p>
          <a:p>
            <a:pPr indent="-228600" eaLnBrk="1" hangingPunct="1">
              <a:lnSpc>
                <a:spcPct val="90000"/>
              </a:lnSpc>
              <a:spcBef>
                <a:spcPts val="2000"/>
              </a:spcBef>
              <a:buFont typeface="Arial" panose="020B0604020202020204" pitchFamily="34" charset="0"/>
              <a:buChar char="•"/>
            </a:pPr>
            <a:endParaRPr lang="en-US" altLang="en-US" b="1"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outerShdw blurRad="38100" dist="38100" dir="2700000" algn="tl">
                  <a:srgbClr val="000000"/>
                </a:outerShdw>
              </a:effectLst>
              <a:latin typeface="+mn-lt"/>
              <a:ea typeface="+mn-ea"/>
            </a:endParaRPr>
          </a:p>
          <a:p>
            <a:pPr indent="-228600" eaLnBrk="1" hangingPunct="1">
              <a:lnSpc>
                <a:spcPct val="90000"/>
              </a:lnSpc>
              <a:spcBef>
                <a:spcPts val="2000"/>
              </a:spcBef>
              <a:buFont typeface="Arial" panose="020B0604020202020204" pitchFamily="34" charset="0"/>
              <a:buChar char="•"/>
            </a:pPr>
            <a:endParaRPr lang="en-US" altLang="en-US" b="1" dirty="0">
              <a:gradFill>
                <a:gsLst>
                  <a:gs pos="34000">
                    <a:schemeClr val="tx1">
                      <a:lumMod val="93000"/>
                    </a:schemeClr>
                  </a:gs>
                  <a:gs pos="0">
                    <a:schemeClr val="bg1">
                      <a:lumMod val="25000"/>
                      <a:lumOff val="75000"/>
                    </a:schemeClr>
                  </a:gs>
                  <a:gs pos="100000">
                    <a:schemeClr val="tx2">
                      <a:lumMod val="0"/>
                      <a:lumOff val="100000"/>
                    </a:schemeClr>
                  </a:gs>
                </a:gsLst>
                <a:lin ang="4800000" scaled="0"/>
              </a:gradFill>
              <a:effectLst>
                <a:outerShdw blurRad="38100" dist="38100" dir="2700000" algn="tl">
                  <a:srgbClr val="000000"/>
                </a:outerShdw>
              </a:effectLst>
              <a:latin typeface="+mn-lt"/>
              <a:ea typeface="+mn-ea"/>
            </a:endParaRPr>
          </a:p>
        </p:txBody>
      </p:sp>
    </p:spTree>
    <p:extLst>
      <p:ext uri="{BB962C8B-B14F-4D97-AF65-F5344CB8AC3E}">
        <p14:creationId xmlns:p14="http://schemas.microsoft.com/office/powerpoint/2010/main" val="290204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57550" y="365125"/>
            <a:ext cx="5257799" cy="1325563"/>
          </a:xfrm>
        </p:spPr>
        <p:txBody>
          <a:bodyPr>
            <a:normAutofit fontScale="90000"/>
          </a:bodyPr>
          <a:lstStyle/>
          <a:p>
            <a:r>
              <a:rPr lang="en-US" sz="4100" dirty="0">
                <a:effectLst/>
                <a:latin typeface="Papyrus" panose="03070502060502030205" pitchFamily="66" charset="0"/>
              </a:rPr>
              <a:t>ACUPUNCTURE TREA</a:t>
            </a:r>
            <a:r>
              <a:rPr lang="en-US" sz="4100" dirty="0">
                <a:latin typeface="Papyrus" panose="03070502060502030205" pitchFamily="66" charset="0"/>
              </a:rPr>
              <a:t>TMENT BASICS</a:t>
            </a:r>
            <a:endParaRPr lang="en-US" sz="4100" dirty="0">
              <a:effectLst/>
              <a:latin typeface="Papyrus" panose="03070502060502030205" pitchFamily="66" charset="0"/>
            </a:endParaRPr>
          </a:p>
        </p:txBody>
      </p:sp>
      <p:sp>
        <p:nvSpPr>
          <p:cNvPr id="3" name="Content Placeholder 2"/>
          <p:cNvSpPr>
            <a:spLocks noGrp="1"/>
          </p:cNvSpPr>
          <p:nvPr>
            <p:ph idx="1"/>
          </p:nvPr>
        </p:nvSpPr>
        <p:spPr>
          <a:xfrm>
            <a:off x="3649435" y="2403056"/>
            <a:ext cx="4865914" cy="4351338"/>
          </a:xfrm>
        </p:spPr>
        <p:txBody>
          <a:bodyPr>
            <a:normAutofit/>
          </a:bodyPr>
          <a:lstStyle/>
          <a:p>
            <a:pPr algn="ctr">
              <a:buFont typeface="Calisto MT" pitchFamily="-112" charset="0"/>
              <a:buNone/>
            </a:pPr>
            <a:r>
              <a:rPr lang="en-US" dirty="0"/>
              <a:t>95% painless </a:t>
            </a:r>
          </a:p>
          <a:p>
            <a:pPr algn="ctr">
              <a:buFont typeface="Calisto MT" pitchFamily="-112" charset="0"/>
              <a:buNone/>
            </a:pPr>
            <a:r>
              <a:rPr lang="en-US" dirty="0"/>
              <a:t>Extremely safe (FDA Class II medical tools) </a:t>
            </a:r>
          </a:p>
          <a:p>
            <a:pPr algn="ctr">
              <a:buFont typeface="Calisto MT" pitchFamily="-112" charset="0"/>
              <a:buNone/>
            </a:pPr>
            <a:r>
              <a:rPr lang="en-US" dirty="0"/>
              <a:t>All natural — no drugs or side effects </a:t>
            </a:r>
          </a:p>
          <a:p>
            <a:pPr algn="ctr">
              <a:buFont typeface="Calisto MT" pitchFamily="-112" charset="0"/>
              <a:buNone/>
            </a:pPr>
            <a:r>
              <a:rPr lang="en-US" dirty="0"/>
              <a:t>Most issues improve in 2–6 treatments </a:t>
            </a:r>
          </a:p>
          <a:p>
            <a:pPr algn="ctr">
              <a:buFont typeface="Calisto MT" pitchFamily="-112" charset="0"/>
              <a:buNone/>
            </a:pPr>
            <a:r>
              <a:rPr lang="en-US" dirty="0">
                <a:hlinkClick r:id="rId4"/>
              </a:rPr>
              <a:t>NIH</a:t>
            </a:r>
            <a:r>
              <a:rPr lang="en-US" dirty="0"/>
              <a:t> &amp; </a:t>
            </a:r>
            <a:r>
              <a:rPr lang="en-US" dirty="0">
                <a:hlinkClick r:id="rId5"/>
              </a:rPr>
              <a:t>JAMA</a:t>
            </a:r>
            <a:r>
              <a:rPr lang="en-US" dirty="0"/>
              <a:t> recognized for pain &amp; nausea</a:t>
            </a:r>
            <a:endParaRPr lang="en-US" altLang="en-US" b="1" dirty="0">
              <a:effectLst>
                <a:outerShdw blurRad="38100" dist="38100" dir="2700000" algn="tl">
                  <a:srgbClr val="000000"/>
                </a:outerShdw>
              </a:effectLst>
              <a:ea typeface="ＭＳ Ｐゴシック" panose="020B0600070205080204" pitchFamily="34" charset="-128"/>
            </a:endParaRPr>
          </a:p>
        </p:txBody>
      </p:sp>
      <p:pic>
        <p:nvPicPr>
          <p:cNvPr id="7" name="Picture 6">
            <a:extLst>
              <a:ext uri="{FF2B5EF4-FFF2-40B4-BE49-F238E27FC236}">
                <a16:creationId xmlns:a16="http://schemas.microsoft.com/office/drawing/2014/main" id="{CEB3FD26-2235-41EC-4CA3-C42CD9741231}"/>
              </a:ext>
            </a:extLst>
          </p:cNvPr>
          <p:cNvPicPr>
            <a:picLocks noChangeAspect="1"/>
          </p:cNvPicPr>
          <p:nvPr/>
        </p:nvPicPr>
        <p:blipFill>
          <a:blip r:embed="rId6"/>
          <a:srcRect l="11223" r="41278"/>
          <a:stretch>
            <a:fillRect/>
          </a:stretch>
        </p:blipFill>
        <p:spPr>
          <a:xfrm>
            <a:off x="20" y="10"/>
            <a:ext cx="3257530" cy="68579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08313" y="1186050"/>
            <a:ext cx="2527300" cy="158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txBox="1">
            <a:spLocks noChangeArrowheads="1"/>
          </p:cNvSpPr>
          <p:nvPr/>
        </p:nvSpPr>
        <p:spPr>
          <a:xfrm>
            <a:off x="457200" y="277813"/>
            <a:ext cx="8229600" cy="1139825"/>
          </a:xfrm>
          <a:prstGeom prst="rect">
            <a:avLst/>
          </a:prstGeom>
        </p:spPr>
        <p:txBody>
          <a:bodyPr/>
          <a:lstStyle/>
          <a:p>
            <a:r>
              <a:rPr lang="en-US" sz="5400" dirty="0">
                <a:latin typeface="Papyrus" panose="03070502060502030205" pitchFamily="66" charset="0"/>
              </a:rPr>
              <a:t>What a First Treatment is Like</a:t>
            </a:r>
            <a:endParaRPr lang="en-US" sz="5400" dirty="0">
              <a:effectLst/>
              <a:latin typeface="Papyrus" panose="03070502060502030205" pitchFamily="66" charset="0"/>
            </a:endParaRPr>
          </a:p>
        </p:txBody>
      </p:sp>
      <p:sp>
        <p:nvSpPr>
          <p:cNvPr id="22531" name="Rectangle 8"/>
          <p:cNvSpPr txBox="1">
            <a:spLocks noChangeArrowheads="1"/>
          </p:cNvSpPr>
          <p:nvPr/>
        </p:nvSpPr>
        <p:spPr bwMode="auto">
          <a:xfrm>
            <a:off x="339725" y="2781300"/>
            <a:ext cx="5715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2575" indent="-282575">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2000"/>
              </a:spcBef>
              <a:buFont typeface="Calisto MT" pitchFamily="-112" charset="0"/>
              <a:buChar char="•"/>
            </a:pPr>
            <a:r>
              <a:rPr lang="en-US" sz="2000" dirty="0"/>
              <a:t>Comprehensive intake + tongue/pulse diagnosis </a:t>
            </a:r>
          </a:p>
          <a:p>
            <a:pPr eaLnBrk="1" hangingPunct="1">
              <a:lnSpc>
                <a:spcPct val="90000"/>
              </a:lnSpc>
              <a:spcBef>
                <a:spcPts val="2000"/>
              </a:spcBef>
              <a:buFont typeface="Calisto MT" pitchFamily="-112" charset="0"/>
              <a:buChar char="•"/>
            </a:pPr>
            <a:r>
              <a:rPr lang="en-US" sz="2000" dirty="0"/>
              <a:t>Relaxing, personalized session (often starting face-up) </a:t>
            </a:r>
          </a:p>
          <a:p>
            <a:pPr eaLnBrk="1" hangingPunct="1">
              <a:lnSpc>
                <a:spcPct val="90000"/>
              </a:lnSpc>
              <a:spcBef>
                <a:spcPts val="2000"/>
              </a:spcBef>
              <a:buFont typeface="Calisto MT" pitchFamily="-112" charset="0"/>
              <a:buChar char="•"/>
            </a:pPr>
            <a:r>
              <a:rPr lang="en-US" sz="2000" dirty="0"/>
              <a:t>Needle retention 30 minutes + Medical Qigong as needed </a:t>
            </a:r>
          </a:p>
          <a:p>
            <a:pPr eaLnBrk="1" hangingPunct="1">
              <a:lnSpc>
                <a:spcPct val="90000"/>
              </a:lnSpc>
              <a:spcBef>
                <a:spcPts val="2000"/>
              </a:spcBef>
              <a:buFont typeface="Calisto MT" pitchFamily="-112" charset="0"/>
              <a:buChar char="•"/>
            </a:pPr>
            <a:r>
              <a:rPr lang="en-US" sz="2000" dirty="0"/>
              <a:t>Reports sent to referring provider, upon request</a:t>
            </a:r>
            <a:endParaRPr lang="en-US" altLang="en-US" dirty="0">
              <a:solidFill>
                <a:schemeClr val="bg2"/>
              </a:solidFill>
              <a:cs typeface="Arial" panose="020B0604020202020204" pitchFamily="34" charset="0"/>
            </a:endParaRPr>
          </a:p>
          <a:p>
            <a:pPr eaLnBrk="1" hangingPunct="1">
              <a:lnSpc>
                <a:spcPct val="90000"/>
              </a:lnSpc>
              <a:spcBef>
                <a:spcPts val="2000"/>
              </a:spcBef>
              <a:buFont typeface="Calisto MT" pitchFamily="-112" charset="0"/>
              <a:buChar char="•"/>
            </a:pPr>
            <a:endParaRPr lang="en-US" altLang="en-US" dirty="0">
              <a:solidFill>
                <a:schemeClr val="bg2"/>
              </a:solidFill>
              <a:cs typeface="Arial" panose="020B0604020202020204" pitchFamily="34" charset="0"/>
            </a:endParaRPr>
          </a:p>
        </p:txBody>
      </p:sp>
      <p:pic>
        <p:nvPicPr>
          <p:cNvPr id="12" name="Picture 11" descr="acupuncture cartoon small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35613" y="2057400"/>
            <a:ext cx="3101975" cy="2262188"/>
          </a:xfrm>
          <a:prstGeom prst="rect">
            <a:avLst/>
          </a:prstGeom>
          <a:noFill/>
          <a:ln w="28575">
            <a:solidFill>
              <a:schemeClr val="bg2"/>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22533"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4191000"/>
            <a:ext cx="234791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all" dirty="0"/>
              <a:t>OPEN UP AND SAY AAAHHH… TONGUE DIAGNOSIS IN TCM</a:t>
            </a:r>
          </a:p>
        </p:txBody>
      </p:sp>
      <p:sp>
        <p:nvSpPr>
          <p:cNvPr id="3" name="Text Placeholder 2"/>
          <p:cNvSpPr>
            <a:spLocks noGrp="1"/>
          </p:cNvSpPr>
          <p:nvPr>
            <p:ph type="body" sz="half" idx="1"/>
          </p:nvPr>
        </p:nvSpPr>
        <p:spPr/>
        <p:txBody>
          <a:bodyPr/>
          <a:lstStyle/>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647084" y="3351475"/>
            <a:ext cx="3001832" cy="3309412"/>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663" y="4106110"/>
            <a:ext cx="2887854" cy="255477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7181" y="1411997"/>
            <a:ext cx="2862000" cy="307464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581" y="1442378"/>
            <a:ext cx="3240584" cy="2863284"/>
          </a:xfrm>
          <a:prstGeom prst="rect">
            <a:avLst/>
          </a:prstGeom>
        </p:spPr>
      </p:pic>
    </p:spTree>
    <p:extLst>
      <p:ext uri="{BB962C8B-B14F-4D97-AF65-F5344CB8AC3E}">
        <p14:creationId xmlns:p14="http://schemas.microsoft.com/office/powerpoint/2010/main" val="3515264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cap="all" dirty="0"/>
              <a:t>OPEN UP AND SAY AAAHHH… TONGUE DIAGNOSIS IN TCM</a:t>
            </a:r>
          </a:p>
        </p:txBody>
      </p:sp>
      <p:sp>
        <p:nvSpPr>
          <p:cNvPr id="3" name="Text Placeholder 2"/>
          <p:cNvSpPr>
            <a:spLocks noGrp="1"/>
          </p:cNvSpPr>
          <p:nvPr>
            <p:ph type="body" sz="half" idx="1"/>
          </p:nvPr>
        </p:nvSpPr>
        <p:spPr/>
        <p:txBody>
          <a:bodyPr/>
          <a:lstStyle/>
          <a:p>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438754"/>
            <a:ext cx="5659083" cy="4033911"/>
          </a:xfrm>
          <a:prstGeom prst="rect">
            <a:avLst/>
          </a:prstGeom>
        </p:spPr>
      </p:pic>
      <p:pic>
        <p:nvPicPr>
          <p:cNvPr id="12" name="Content Placeholder 1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92140" y="3076797"/>
            <a:ext cx="3398296" cy="2739876"/>
          </a:xfrm>
        </p:spPr>
      </p:pic>
    </p:spTree>
    <p:extLst>
      <p:ext uri="{BB962C8B-B14F-4D97-AF65-F5344CB8AC3E}">
        <p14:creationId xmlns:p14="http://schemas.microsoft.com/office/powerpoint/2010/main" val="4156512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93275F-C51D-DAE3-B311-0C54E45BA2D1}"/>
              </a:ext>
            </a:extLst>
          </p:cNvPr>
          <p:cNvPicPr>
            <a:picLocks noChangeAspect="1"/>
          </p:cNvPicPr>
          <p:nvPr/>
        </p:nvPicPr>
        <p:blipFill>
          <a:blip r:embed="rId2"/>
          <a:stretch>
            <a:fillRect/>
          </a:stretch>
        </p:blipFill>
        <p:spPr>
          <a:xfrm>
            <a:off x="213518" y="2054223"/>
            <a:ext cx="4191000" cy="4525964"/>
          </a:xfrm>
          <a:prstGeom prst="rect">
            <a:avLst/>
          </a:prstGeom>
        </p:spPr>
      </p:pic>
      <p:sp>
        <p:nvSpPr>
          <p:cNvPr id="2" name="Title 1"/>
          <p:cNvSpPr>
            <a:spLocks noGrp="1"/>
          </p:cNvSpPr>
          <p:nvPr>
            <p:ph type="title"/>
          </p:nvPr>
        </p:nvSpPr>
        <p:spPr/>
        <p:txBody>
          <a:bodyPr>
            <a:normAutofit fontScale="90000"/>
          </a:bodyPr>
          <a:lstStyle/>
          <a:p>
            <a:r>
              <a:rPr lang="en-US" cap="all" dirty="0"/>
              <a:t>The significance of Pulse diagnosis…</a:t>
            </a:r>
          </a:p>
        </p:txBody>
      </p:sp>
      <p:sp>
        <p:nvSpPr>
          <p:cNvPr id="7" name="TextBox 6"/>
          <p:cNvSpPr txBox="1"/>
          <p:nvPr/>
        </p:nvSpPr>
        <p:spPr>
          <a:xfrm>
            <a:off x="4495800" y="990600"/>
            <a:ext cx="4191000" cy="2308324"/>
          </a:xfrm>
          <a:prstGeom prst="rect">
            <a:avLst/>
          </a:prstGeom>
          <a:noFill/>
        </p:spPr>
        <p:txBody>
          <a:bodyPr wrap="square" rtlCol="0">
            <a:spAutoFit/>
          </a:bodyPr>
          <a:lstStyle/>
          <a:p>
            <a:r>
              <a:rPr lang="en-US" dirty="0"/>
              <a:t>The Normal Pulse: reflects good Heart Qi and Blood. It should be calm, smooth, soft, but not too soft, and not slow, rapid, rough or hard. It should be regular. Its quality should not change very often or easily. Deep level and rear position should be felt clearly, indicating that the Kidneys are healthy.</a:t>
            </a:r>
          </a:p>
        </p:txBody>
      </p:sp>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657600" y="3346085"/>
            <a:ext cx="5354825" cy="3283315"/>
          </a:xfrm>
        </p:spPr>
      </p:pic>
    </p:spTree>
    <p:extLst>
      <p:ext uri="{BB962C8B-B14F-4D97-AF65-F5344CB8AC3E}">
        <p14:creationId xmlns:p14="http://schemas.microsoft.com/office/powerpoint/2010/main" val="369912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Rectangle 4"/>
          <p:cNvSpPr>
            <a:spLocks noGrp="1" noChangeArrowheads="1"/>
          </p:cNvSpPr>
          <p:nvPr>
            <p:ph type="title"/>
          </p:nvPr>
        </p:nvSpPr>
        <p:spPr/>
        <p:txBody>
          <a:bodyPr/>
          <a:lstStyle/>
          <a:p>
            <a:pPr eaLnBrk="1" hangingPunct="1">
              <a:defRPr/>
            </a:pPr>
            <a:r>
              <a:rPr lang="en-US" sz="5400" dirty="0">
                <a:effectLst>
                  <a:outerShdw blurRad="38100" dist="38100" dir="2700000" algn="tl">
                    <a:srgbClr val="000000"/>
                  </a:outerShdw>
                </a:effectLst>
                <a:latin typeface="Papyrus" pitchFamily="-105" charset="0"/>
                <a:ea typeface="Papyrus" pitchFamily="-105" charset="0"/>
                <a:cs typeface="Papyrus" pitchFamily="-105" charset="0"/>
              </a:rPr>
              <a:t>Safe &amp; Effective</a:t>
            </a:r>
          </a:p>
        </p:txBody>
      </p:sp>
      <p:sp>
        <p:nvSpPr>
          <p:cNvPr id="26627" name="Text Box 5"/>
          <p:cNvSpPr txBox="1">
            <a:spLocks noChangeArrowheads="1"/>
          </p:cNvSpPr>
          <p:nvPr/>
        </p:nvSpPr>
        <p:spPr bwMode="auto">
          <a:xfrm>
            <a:off x="533400" y="1905000"/>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b="1" dirty="0"/>
              <a:t>Since March 1996, the Food and Drug Administration has designated acupuncture needles with Class 2 status recognizing them as "medical tools”.</a:t>
            </a:r>
          </a:p>
        </p:txBody>
      </p:sp>
      <p:pic>
        <p:nvPicPr>
          <p:cNvPr id="6" name="Picture 5" descr="needle sizes.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429000"/>
            <a:ext cx="2514600" cy="2254250"/>
          </a:xfrm>
          <a:prstGeom prst="rect">
            <a:avLst/>
          </a:prstGeom>
          <a:noFill/>
          <a:ln w="25400">
            <a:solidFill>
              <a:srgbClr val="333333"/>
            </a:solidFill>
            <a:round/>
            <a:headEnd/>
            <a:tailEnd/>
          </a:ln>
          <a:effectLst>
            <a:outerShdw blurRad="50800" dist="38100" dir="2700000"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26629" name="TextBox 4"/>
          <p:cNvSpPr txBox="1">
            <a:spLocks noChangeArrowheads="1"/>
          </p:cNvSpPr>
          <p:nvPr/>
        </p:nvSpPr>
        <p:spPr bwMode="auto">
          <a:xfrm>
            <a:off x="7315200" y="6629400"/>
            <a:ext cx="2133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a:defRPr sz="2400">
                <a:solidFill>
                  <a:schemeClr val="tx1"/>
                </a:solidFill>
                <a:latin typeface="Arial" panose="020B0604020202020204" pitchFamily="34" charset="0"/>
                <a:ea typeface="ＭＳ Ｐゴシック" panose="020B0600070205080204" pitchFamily="34" charset="-128"/>
              </a:defRPr>
            </a:lvl4pPr>
            <a:lvl5pPr>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800" i="1">
                <a:solidFill>
                  <a:schemeClr val="bg2"/>
                </a:solidFill>
              </a:rPr>
              <a:t>Photo Credit: [Stockbyte]/Thinkstock.</a:t>
            </a:r>
          </a:p>
        </p:txBody>
      </p:sp>
      <p:pic>
        <p:nvPicPr>
          <p:cNvPr id="26630"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1475" y="38100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62675" y="3886200"/>
            <a:ext cx="2600325"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pth">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TM04033923[[fn=Depth]]</Template>
  <TotalTime>17692178</TotalTime>
  <Words>1704</Words>
  <Application>Microsoft Office PowerPoint</Application>
  <PresentationFormat>On-screen Show (4:3)</PresentationFormat>
  <Paragraphs>167</Paragraphs>
  <Slides>23</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ＭＳ Ｐゴシック</vt:lpstr>
      <vt:lpstr>Aptos Light</vt:lpstr>
      <vt:lpstr>Arial</vt:lpstr>
      <vt:lpstr>Arial Black</vt:lpstr>
      <vt:lpstr>Calisto MT</vt:lpstr>
      <vt:lpstr>Corbel</vt:lpstr>
      <vt:lpstr>Papyrus</vt:lpstr>
      <vt:lpstr>Times</vt:lpstr>
      <vt:lpstr>Depth</vt:lpstr>
      <vt:lpstr>Acupuncture &amp;  Medical Qigong Care  A Better Way</vt:lpstr>
      <vt:lpstr>ABOUT ME &amp; CLINIC </vt:lpstr>
      <vt:lpstr>OUR APPROACH</vt:lpstr>
      <vt:lpstr>ACUPUNCTURE TREATMENT BASICS</vt:lpstr>
      <vt:lpstr>PowerPoint Presentation</vt:lpstr>
      <vt:lpstr>OPEN UP AND SAY AAAHHH… TONGUE DIAGNOSIS IN TCM</vt:lpstr>
      <vt:lpstr>OPEN UP AND SAY AAAHHH… TONGUE DIAGNOSIS IN TCM</vt:lpstr>
      <vt:lpstr>The significance of Pulse diagnosis…</vt:lpstr>
      <vt:lpstr>Safe &amp; Effective</vt:lpstr>
      <vt:lpstr>What is Acupuncture: </vt:lpstr>
      <vt:lpstr>Frequently treated symptoms &amp; clinical applications relevant to Lummi Indian Health Center</vt:lpstr>
      <vt:lpstr>Studies suggest…</vt:lpstr>
      <vt:lpstr>PowerPoint Presentation</vt:lpstr>
      <vt:lpstr>PowerPoint Presentation</vt:lpstr>
      <vt:lpstr>PowerPoint Presentation</vt:lpstr>
      <vt:lpstr>NADA Protocol for Addiction &amp; Behavioral Health</vt:lpstr>
      <vt:lpstr>Hypothalamus / HPA Axis Regulation</vt:lpstr>
      <vt:lpstr>PowerPoint Presentation</vt:lpstr>
      <vt:lpstr>The Science of Acupuncture — Documentary</vt:lpstr>
      <vt:lpstr>Collaboration with Lummi Indian Health Services</vt:lpstr>
      <vt:lpstr>Safe &amp; Effective:  NIH</vt:lpstr>
      <vt:lpstr>Studies suggest…</vt:lpstr>
      <vt:lpstr>A Better Way Acupuncture &amp; Medical Qigong Dr. Shannon Freeman, D.Ac., DCEM   📍 1118 Finnegan Way, Suite 103, Bellingham, WA 98225  📞 Phone / Text (360) 366-4216  📧 Email Shannon@doctorshannonfreeman.com  [ Visit Website ]  [ Book Appointment Online ]  [About Shannon and her practice]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Chiropractic</dc:title>
  <dc:creator>Noel G. Lloyd</dc:creator>
  <cp:lastModifiedBy>Dr. Shannon Freeman, D.Ac, DCEM</cp:lastModifiedBy>
  <cp:revision>358</cp:revision>
  <dcterms:created xsi:type="dcterms:W3CDTF">2014-09-05T16:05:28Z</dcterms:created>
  <dcterms:modified xsi:type="dcterms:W3CDTF">2026-05-20T13:50:24Z</dcterms:modified>
</cp:coreProperties>
</file>